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05" r:id="rId5"/>
    <p:sldId id="385" r:id="rId6"/>
    <p:sldId id="403" r:id="rId7"/>
    <p:sldId id="400" r:id="rId8"/>
    <p:sldId id="399" r:id="rId9"/>
    <p:sldId id="404" r:id="rId10"/>
    <p:sldId id="378" r:id="rId11"/>
    <p:sldId id="396" r:id="rId12"/>
    <p:sldId id="397" r:id="rId13"/>
    <p:sldId id="395" r:id="rId14"/>
    <p:sldId id="407" r:id="rId15"/>
    <p:sldId id="408" r:id="rId16"/>
    <p:sldId id="406" r:id="rId17"/>
    <p:sldId id="414" r:id="rId18"/>
    <p:sldId id="388" r:id="rId19"/>
    <p:sldId id="389" r:id="rId20"/>
    <p:sldId id="415" r:id="rId21"/>
    <p:sldId id="390" r:id="rId22"/>
    <p:sldId id="392" r:id="rId23"/>
    <p:sldId id="393" r:id="rId24"/>
    <p:sldId id="394" r:id="rId25"/>
    <p:sldId id="416" r:id="rId26"/>
    <p:sldId id="380" r:id="rId27"/>
    <p:sldId id="379" r:id="rId28"/>
    <p:sldId id="409" r:id="rId29"/>
    <p:sldId id="401" r:id="rId30"/>
    <p:sldId id="402" r:id="rId31"/>
    <p:sldId id="417" r:id="rId32"/>
    <p:sldId id="391" r:id="rId33"/>
    <p:sldId id="410" r:id="rId34"/>
    <p:sldId id="411" r:id="rId35"/>
    <p:sldId id="412" r:id="rId36"/>
    <p:sldId id="413" r:id="rId37"/>
    <p:sldId id="381" r:id="rId38"/>
    <p:sldId id="40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C94023-B7AD-5847-95C6-A475E40A4EB4}">
          <p14:sldIdLst>
            <p14:sldId id="305"/>
            <p14:sldId id="385"/>
            <p14:sldId id="403"/>
            <p14:sldId id="400"/>
            <p14:sldId id="399"/>
            <p14:sldId id="404"/>
            <p14:sldId id="378"/>
            <p14:sldId id="396"/>
            <p14:sldId id="397"/>
            <p14:sldId id="395"/>
            <p14:sldId id="407"/>
            <p14:sldId id="408"/>
            <p14:sldId id="406"/>
            <p14:sldId id="414"/>
            <p14:sldId id="388"/>
            <p14:sldId id="389"/>
            <p14:sldId id="415"/>
            <p14:sldId id="390"/>
            <p14:sldId id="392"/>
            <p14:sldId id="393"/>
            <p14:sldId id="394"/>
            <p14:sldId id="416"/>
            <p14:sldId id="380"/>
            <p14:sldId id="379"/>
            <p14:sldId id="409"/>
            <p14:sldId id="401"/>
            <p14:sldId id="402"/>
            <p14:sldId id="417"/>
            <p14:sldId id="391"/>
            <p14:sldId id="410"/>
            <p14:sldId id="411"/>
            <p14:sldId id="412"/>
            <p14:sldId id="413"/>
            <p14:sldId id="381"/>
            <p14:sldId id="4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BE"/>
    <a:srgbClr val="5D5D5D"/>
    <a:srgbClr val="246A9E"/>
    <a:srgbClr val="BD2349"/>
    <a:srgbClr val="500778"/>
    <a:srgbClr val="222222"/>
    <a:srgbClr val="E12B2D"/>
    <a:srgbClr val="0A6FB6"/>
    <a:srgbClr val="C1C1C1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94674" autoAdjust="0"/>
  </p:normalViewPr>
  <p:slideViewPr>
    <p:cSldViewPr snapToGrid="0" snapToObjects="1">
      <p:cViewPr>
        <p:scale>
          <a:sx n="70" d="100"/>
          <a:sy n="70" d="100"/>
        </p:scale>
        <p:origin x="-2814" y="-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E10-665B-E04C-BE44-3C3B9ACE0012}" type="datetime1">
              <a:rPr lang="en-AU" smtClean="0"/>
              <a:t>13/11/2014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246AA-6063-C244-87A5-DAFDE061F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2DC1F-24F0-2544-8661-6E2DAB0F17D6}" type="datetime1">
              <a:rPr lang="en-AU" smtClean="0"/>
              <a:t>13/11/2014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31E3B-FD0C-3E4A-B0C4-426117718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6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94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4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2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6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37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73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38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1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09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6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4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1E3B-FD0C-3E4A-B0C4-4261177189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 - Arrow 04-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7" y="4440815"/>
            <a:ext cx="329693" cy="329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67" y="4317239"/>
            <a:ext cx="7827959" cy="1015948"/>
          </a:xfrm>
        </p:spPr>
        <p:txBody>
          <a:bodyPr anchor="t">
            <a:noAutofit/>
          </a:bodyPr>
          <a:lstStyle>
            <a:lvl1pPr algn="l">
              <a:defRPr sz="3000" b="0" i="0" baseline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add cover title</a:t>
            </a:r>
            <a:br>
              <a:rPr lang="en-A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67" y="4901269"/>
            <a:ext cx="7827959" cy="4319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D5D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add cover sub-title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67" y="5407734"/>
            <a:ext cx="2133600" cy="365125"/>
          </a:xfrm>
        </p:spPr>
        <p:txBody>
          <a:bodyPr/>
          <a:lstStyle>
            <a:lvl1pPr>
              <a:defRPr sz="140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fld id="{D5BA367E-B2DB-574D-9A9D-3B75EE3281C0}" type="datetime3">
              <a:rPr lang="en-AU" smtClean="0"/>
              <a:t>13 November, 2014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7" y="424518"/>
            <a:ext cx="1452874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4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770267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481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804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Picture 15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59937" y="165600"/>
            <a:ext cx="8242545" cy="601033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>
                <a:solidFill>
                  <a:srgbClr val="4A4A4A"/>
                </a:solidFill>
              </a:rPr>
              <a:t>Main headline goes</a:t>
            </a:r>
            <a:r>
              <a:rPr lang="en-AU" baseline="0" dirty="0" smtClean="0">
                <a:solidFill>
                  <a:srgbClr val="4A4A4A"/>
                </a:solidFill>
              </a:rPr>
              <a:t> here</a:t>
            </a:r>
            <a:endParaRPr lang="en-US" dirty="0">
              <a:solidFill>
                <a:srgbClr val="4A4A4A"/>
              </a:solidFill>
            </a:endParaRPr>
          </a:p>
        </p:txBody>
      </p:sp>
      <p:pic>
        <p:nvPicPr>
          <p:cNvPr id="13" name="Picture 12" descr="Circle - Arrow 04-Gra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7" y="305400"/>
            <a:ext cx="347359" cy="347359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3785" y="1025669"/>
            <a:ext cx="8718698" cy="422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8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4557284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4949"/>
              </a:solidFill>
            </a:endParaRPr>
          </a:p>
        </p:txBody>
      </p:sp>
      <p:pic>
        <p:nvPicPr>
          <p:cNvPr id="24" name="Picture 23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091370" y="873267"/>
            <a:ext cx="8006898" cy="257829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A large statement or quote to add impact </a:t>
            </a:r>
            <a:br>
              <a:rPr lang="en-AU" dirty="0" smtClean="0"/>
            </a:br>
            <a:r>
              <a:rPr lang="en-AU" dirty="0" smtClean="0"/>
              <a:t>to your presentation 1</a:t>
            </a:r>
            <a:endParaRPr lang="en-US" dirty="0"/>
          </a:p>
        </p:txBody>
      </p:sp>
      <p:pic>
        <p:nvPicPr>
          <p:cNvPr id="20" name="Picture 19" descr="Circle - Arrow 04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" y="963423"/>
            <a:ext cx="640886" cy="64088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2271" y="6267824"/>
            <a:ext cx="2635250" cy="260350"/>
          </a:xfrm>
        </p:spPr>
        <p:txBody>
          <a:bodyPr>
            <a:normAutofit/>
          </a:bodyPr>
          <a:lstStyle>
            <a:lvl1pPr marL="0" indent="0">
              <a:buNone/>
              <a:defRPr sz="8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*Click here to add notes, references, and sources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481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804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6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4557284"/>
          </a:xfrm>
          <a:prstGeom prst="rect">
            <a:avLst/>
          </a:prstGeom>
          <a:solidFill>
            <a:srgbClr val="4949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4949"/>
              </a:solidFill>
            </a:endParaRPr>
          </a:p>
        </p:txBody>
      </p:sp>
      <p:pic>
        <p:nvPicPr>
          <p:cNvPr id="15" name="Picture 14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91370" y="873267"/>
            <a:ext cx="8006898" cy="257829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A large statement or quote to add impact </a:t>
            </a:r>
            <a:br>
              <a:rPr lang="en-AU" dirty="0" smtClean="0"/>
            </a:br>
            <a:r>
              <a:rPr lang="en-AU" dirty="0" smtClean="0"/>
              <a:t>to your presentation 2</a:t>
            </a:r>
            <a:endParaRPr lang="en-US" dirty="0"/>
          </a:p>
        </p:txBody>
      </p:sp>
      <p:pic>
        <p:nvPicPr>
          <p:cNvPr id="11" name="Picture 10" descr="Circle - Arrow 04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" y="963423"/>
            <a:ext cx="640886" cy="64088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2271" y="6267824"/>
            <a:ext cx="2635250" cy="260350"/>
          </a:xfrm>
        </p:spPr>
        <p:txBody>
          <a:bodyPr>
            <a:normAutofit/>
          </a:bodyPr>
          <a:lstStyle>
            <a:lvl1pPr marL="0" indent="0">
              <a:buNone/>
              <a:defRPr sz="8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*Click here to add notes, references, and sources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481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9804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99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4557284"/>
          </a:xfrm>
          <a:prstGeom prst="rect">
            <a:avLst/>
          </a:prstGeom>
          <a:solidFill>
            <a:srgbClr val="118A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99367" y="873267"/>
            <a:ext cx="8006898" cy="257829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A large statement or quote to add impact </a:t>
            </a:r>
            <a:br>
              <a:rPr lang="en-AU" dirty="0" smtClean="0"/>
            </a:br>
            <a:r>
              <a:rPr lang="en-AU" dirty="0" smtClean="0"/>
              <a:t>to your presentation 3</a:t>
            </a:r>
            <a:endParaRPr lang="en-US" dirty="0"/>
          </a:p>
        </p:txBody>
      </p:sp>
      <p:pic>
        <p:nvPicPr>
          <p:cNvPr id="17" name="Picture 16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pic>
        <p:nvPicPr>
          <p:cNvPr id="11" name="Picture 10" descr="Circle - Arrow 04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4" y="963423"/>
            <a:ext cx="640886" cy="640886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2271" y="6267824"/>
            <a:ext cx="2635250" cy="260350"/>
          </a:xfrm>
        </p:spPr>
        <p:txBody>
          <a:bodyPr>
            <a:normAutofit/>
          </a:bodyPr>
          <a:lstStyle>
            <a:lvl1pPr marL="0" indent="0">
              <a:buNone/>
              <a:defRPr sz="8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*Click here to add notes, references, and sources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481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804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79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4557284"/>
          </a:xfrm>
          <a:prstGeom prst="rect">
            <a:avLst/>
          </a:prstGeom>
          <a:solidFill>
            <a:srgbClr val="E12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87183" y="873267"/>
            <a:ext cx="8006898" cy="257829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A large statement or quote to add impact </a:t>
            </a:r>
            <a:br>
              <a:rPr lang="en-AU" dirty="0" smtClean="0"/>
            </a:br>
            <a:r>
              <a:rPr lang="en-AU" dirty="0" smtClean="0"/>
              <a:t>to your presentation 4</a:t>
            </a:r>
            <a:endParaRPr lang="en-US" dirty="0"/>
          </a:p>
        </p:txBody>
      </p:sp>
      <p:pic>
        <p:nvPicPr>
          <p:cNvPr id="17" name="Picture 16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pic>
        <p:nvPicPr>
          <p:cNvPr id="11" name="Picture 10" descr="Circle - Arrow 04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0" y="963423"/>
            <a:ext cx="640886" cy="640886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2271" y="6267824"/>
            <a:ext cx="2635250" cy="260350"/>
          </a:xfrm>
        </p:spPr>
        <p:txBody>
          <a:bodyPr>
            <a:normAutofit/>
          </a:bodyPr>
          <a:lstStyle>
            <a:lvl1pPr marL="0" indent="0">
              <a:buNone/>
              <a:defRPr sz="8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*Click here to add notes, references, and sources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481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9804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91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4557284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4949"/>
              </a:solidFill>
            </a:endParaRPr>
          </a:p>
        </p:txBody>
      </p:sp>
      <p:pic>
        <p:nvPicPr>
          <p:cNvPr id="18" name="Picture 17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089921" y="877815"/>
            <a:ext cx="8007052" cy="989925"/>
          </a:xfrm>
        </p:spPr>
        <p:txBody>
          <a:bodyPr anchor="t">
            <a:noAutofit/>
          </a:bodyPr>
          <a:lstStyle>
            <a:lvl1pPr>
              <a:defRPr sz="4400" baseline="0">
                <a:solidFill>
                  <a:srgbClr val="5D5D5D"/>
                </a:solidFill>
              </a:defRPr>
            </a:lvl1pPr>
          </a:lstStyle>
          <a:p>
            <a:r>
              <a:rPr lang="en-AU" dirty="0" smtClean="0"/>
              <a:t>Thank you</a:t>
            </a:r>
            <a:endParaRPr lang="en-US" dirty="0"/>
          </a:p>
        </p:txBody>
      </p:sp>
      <p:pic>
        <p:nvPicPr>
          <p:cNvPr id="9" name="Picture 8" descr="Circle - Arrow 04-Gra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3" y="963423"/>
            <a:ext cx="640886" cy="640886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2271" y="6267824"/>
            <a:ext cx="2635250" cy="260350"/>
          </a:xfrm>
        </p:spPr>
        <p:txBody>
          <a:bodyPr>
            <a:normAutofit/>
          </a:bodyPr>
          <a:lstStyle>
            <a:lvl1pPr marL="0" indent="0">
              <a:buNone/>
              <a:defRPr sz="8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*Click here to add notes, references, and sources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481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804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80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 section slide (not part of 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ircle - Arrow 04-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1" y="963423"/>
            <a:ext cx="640886" cy="640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09" y="877815"/>
            <a:ext cx="8007052" cy="2578299"/>
          </a:xfrm>
        </p:spPr>
        <p:txBody>
          <a:bodyPr anchor="t">
            <a:noAutofit/>
          </a:bodyPr>
          <a:lstStyle>
            <a:lvl1pPr>
              <a:defRPr sz="4400" baseline="0">
                <a:solidFill>
                  <a:srgbClr val="5D5D5D"/>
                </a:solidFill>
              </a:defRPr>
            </a:lvl1pPr>
          </a:lstStyle>
          <a:p>
            <a:r>
              <a:rPr lang="en-AU" dirty="0" smtClean="0"/>
              <a:t>Guideline section slide</a:t>
            </a:r>
            <a:endParaRPr lang="en-US" dirty="0"/>
          </a:p>
        </p:txBody>
      </p:sp>
      <p:pic>
        <p:nvPicPr>
          <p:cNvPr id="16" name="Picture 15" descr="RESMED-LOGO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2271" y="6267824"/>
            <a:ext cx="2635250" cy="260350"/>
          </a:xfrm>
        </p:spPr>
        <p:txBody>
          <a:bodyPr>
            <a:normAutofit/>
          </a:bodyPr>
          <a:lstStyle>
            <a:lvl1pPr marL="0" indent="0">
              <a:buNone/>
              <a:defRPr sz="8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*Click here to add notes, references, and sources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481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9804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95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 text slide (not part of 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770267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3901" y="165719"/>
            <a:ext cx="8393072" cy="604548"/>
          </a:xfrm>
        </p:spPr>
        <p:txBody>
          <a:bodyPr anchor="t">
            <a:noAutofit/>
          </a:bodyPr>
          <a:lstStyle>
            <a:lvl1pPr algn="l">
              <a:defRPr sz="3000" baseline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>
                <a:solidFill>
                  <a:srgbClr val="4A4A4A"/>
                </a:solidFill>
              </a:rPr>
              <a:t>Guideline text slide</a:t>
            </a:r>
            <a:endParaRPr lang="en-US" dirty="0">
              <a:solidFill>
                <a:srgbClr val="4A4A4A"/>
              </a:solidFill>
            </a:endParaRPr>
          </a:p>
        </p:txBody>
      </p:sp>
      <p:pic>
        <p:nvPicPr>
          <p:cNvPr id="20" name="Picture 19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pic>
        <p:nvPicPr>
          <p:cNvPr id="10" name="Picture 9" descr="Circle - Arrow 04-Gra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8" y="305400"/>
            <a:ext cx="347359" cy="34735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2271" y="6267824"/>
            <a:ext cx="2635250" cy="260350"/>
          </a:xfrm>
        </p:spPr>
        <p:txBody>
          <a:bodyPr>
            <a:normAutofit/>
          </a:bodyPr>
          <a:lstStyle>
            <a:lvl1pPr marL="0" indent="0">
              <a:buNone/>
              <a:defRPr sz="8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*Click here to add notes, references, and sources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481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9804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32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Med_powerpoint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9" r="1115" b="-36493"/>
          <a:stretch/>
        </p:blipFill>
        <p:spPr>
          <a:xfrm>
            <a:off x="279400" y="0"/>
            <a:ext cx="8864600" cy="6858000"/>
          </a:xfrm>
          <a:prstGeom prst="rect">
            <a:avLst/>
          </a:prstGeom>
        </p:spPr>
      </p:pic>
      <p:pic>
        <p:nvPicPr>
          <p:cNvPr id="11" name="Picture 10" descr="Circle - Arrow 04-Gra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2" y="5347443"/>
            <a:ext cx="329693" cy="329693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278657" y="0"/>
            <a:ext cx="5865342" cy="502446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Double click to insert image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992848" y="5198037"/>
            <a:ext cx="7827959" cy="1015948"/>
          </a:xfrm>
        </p:spPr>
        <p:txBody>
          <a:bodyPr anchor="t">
            <a:noAutofit/>
          </a:bodyPr>
          <a:lstStyle>
            <a:lvl1pPr algn="l">
              <a:defRPr sz="3000" b="0" i="0" baseline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add cover title</a:t>
            </a:r>
            <a:br>
              <a:rPr lang="en-AU" dirty="0" smtClean="0"/>
            </a:b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48" y="5782067"/>
            <a:ext cx="7827959" cy="4319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D5D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add cover sub-title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992848" y="6256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fld id="{A8B1450D-C12D-9649-8E05-271A50B96BA7}" type="datetime3">
              <a:rPr lang="en-AU" smtClean="0"/>
              <a:t>13 November,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1" y="424518"/>
            <a:ext cx="1452874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770267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7334" y="1022829"/>
            <a:ext cx="8795150" cy="3934081"/>
          </a:xfrm>
        </p:spPr>
        <p:txBody>
          <a:bodyPr>
            <a:noAutofit/>
          </a:bodyPr>
          <a:lstStyle>
            <a:lvl1pPr marL="198000" indent="-234000">
              <a:spcBef>
                <a:spcPts val="0"/>
              </a:spcBef>
              <a:buClr>
                <a:srgbClr val="118AC1"/>
              </a:buClr>
              <a:defRPr sz="2000">
                <a:solidFill>
                  <a:srgbClr val="5D5D5D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Pct val="75000"/>
              <a:buFont typeface="Courier New"/>
              <a:buChar char="o"/>
              <a:tabLst/>
              <a:defRPr sz="1800">
                <a:solidFill>
                  <a:srgbClr val="5D5D5D"/>
                </a:solidFill>
              </a:defRPr>
            </a:lvl2pPr>
            <a:lvl3pPr marL="1143000" indent="-228600">
              <a:buClr>
                <a:srgbClr val="118AC1"/>
              </a:buClr>
              <a:buSzPct val="75000"/>
              <a:buFont typeface="Courier New"/>
              <a:buChar char="o"/>
              <a:defRPr sz="1600">
                <a:solidFill>
                  <a:srgbClr val="5D5D5D"/>
                </a:solidFill>
              </a:defRPr>
            </a:lvl3pPr>
            <a:lvl4pPr marL="1600200" indent="-228600">
              <a:buClr>
                <a:srgbClr val="118AC1"/>
              </a:buClr>
              <a:buSzPct val="75000"/>
              <a:buFont typeface="Courier New"/>
              <a:buChar char="o"/>
              <a:defRPr sz="1400">
                <a:solidFill>
                  <a:srgbClr val="5D5D5D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Text goes here</a:t>
            </a:r>
          </a:p>
          <a:p>
            <a:pPr lvl="0"/>
            <a:r>
              <a:rPr lang="en-AU" dirty="0" err="1" smtClean="0"/>
              <a:t>Lorem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Tx/>
              <a:buFont typeface="Courier New"/>
              <a:buChar char="o"/>
              <a:tabLst/>
              <a:defRPr/>
            </a:pPr>
            <a:endParaRPr lang="en-AU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lang="en-AU" dirty="0" smtClean="0"/>
          </a:p>
          <a:p>
            <a:pPr lvl="0"/>
            <a:r>
              <a:rPr lang="en-AU" dirty="0" smtClean="0"/>
              <a:t>Subhead goes here</a:t>
            </a:r>
          </a:p>
          <a:p>
            <a:pPr lvl="0"/>
            <a:r>
              <a:rPr lang="en-AU" dirty="0" err="1" smtClean="0"/>
              <a:t>Lorem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0928" y="165719"/>
            <a:ext cx="8251556" cy="604548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>
                <a:solidFill>
                  <a:srgbClr val="4A4A4A"/>
                </a:solidFill>
              </a:rPr>
              <a:t>Agenda</a:t>
            </a:r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3512" y="6575700"/>
            <a:ext cx="2433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49" y="6495498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pic>
        <p:nvPicPr>
          <p:cNvPr id="15" name="Picture 14" descr="Circle - Arrow 04-Gra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5" y="305400"/>
            <a:ext cx="347359" cy="34735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-673100" y="1066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US" dirty="0" smtClean="0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9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 userDrawn="1"/>
        </p:nvSpPr>
        <p:spPr>
          <a:xfrm>
            <a:off x="3867607" y="3800699"/>
            <a:ext cx="4588497" cy="994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0" i="0" kern="1200" baseline="0">
                <a:solidFill>
                  <a:schemeClr val="bg1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AU" dirty="0" smtClean="0"/>
              <a:t>Main Headline Goes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057896"/>
          </a:xfrm>
          <a:prstGeom prst="rect">
            <a:avLst/>
          </a:prstGeom>
          <a:solidFill>
            <a:srgbClr val="118A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62136" y="4020010"/>
            <a:ext cx="8140348" cy="781127"/>
          </a:xfrm>
          <a:noFill/>
        </p:spPr>
        <p:txBody>
          <a:bodyPr anchor="t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 goes here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3512" y="6575700"/>
            <a:ext cx="2433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49" y="6495498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pic>
        <p:nvPicPr>
          <p:cNvPr id="14" name="Picture 13" descr="Circle - Arrow 04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9" y="4145785"/>
            <a:ext cx="356938" cy="3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1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057896"/>
          </a:xfrm>
          <a:prstGeom prst="rect">
            <a:avLst/>
          </a:prstGeom>
          <a:solidFill>
            <a:srgbClr val="E32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862136" y="4001737"/>
            <a:ext cx="8140348" cy="793743"/>
          </a:xfrm>
          <a:noFill/>
        </p:spPr>
        <p:txBody>
          <a:bodyPr anchor="t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 goes here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3512" y="6575700"/>
            <a:ext cx="2433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49" y="6495498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pic>
        <p:nvPicPr>
          <p:cNvPr id="10" name="Picture 9" descr="Circle - Arrow 04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9" y="4145785"/>
            <a:ext cx="356938" cy="3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770267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ircle - Arrow 04-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6" y="305400"/>
            <a:ext cx="347359" cy="34735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5402" y="165600"/>
            <a:ext cx="8247082" cy="601033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>
                <a:solidFill>
                  <a:srgbClr val="4A4A4A"/>
                </a:solidFill>
              </a:rPr>
              <a:t>Main headline goes</a:t>
            </a:r>
            <a:r>
              <a:rPr lang="en-AU" baseline="0" dirty="0" smtClean="0">
                <a:solidFill>
                  <a:srgbClr val="4A4A4A"/>
                </a:solidFill>
              </a:rPr>
              <a:t> here</a:t>
            </a:r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85" y="6500281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97248" y="1014741"/>
            <a:ext cx="8805234" cy="2641735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 i="0" baseline="0">
                <a:solidFill>
                  <a:srgbClr val="5D5D5D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Text goes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97248" y="6575700"/>
            <a:ext cx="2433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8" name="Picture 27" descr="RESMED-LOGO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0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9144001" cy="770267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55827" y="165600"/>
            <a:ext cx="8246655" cy="601033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>
                <a:solidFill>
                  <a:srgbClr val="4A4A4A"/>
                </a:solidFill>
              </a:rPr>
              <a:t>Main headline goes</a:t>
            </a:r>
            <a:r>
              <a:rPr lang="en-AU" baseline="0" dirty="0" smtClean="0">
                <a:solidFill>
                  <a:srgbClr val="4A4A4A"/>
                </a:solidFill>
              </a:rPr>
              <a:t> here</a:t>
            </a:r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 hasCustomPrompt="1"/>
          </p:nvPr>
        </p:nvSpPr>
        <p:spPr>
          <a:xfrm>
            <a:off x="201235" y="1014741"/>
            <a:ext cx="4250115" cy="4015027"/>
          </a:xfrm>
        </p:spPr>
        <p:txBody>
          <a:bodyPr>
            <a:noAutofit/>
          </a:bodyPr>
          <a:lstStyle>
            <a:lvl1pPr marL="198000" indent="-234000">
              <a:buClr>
                <a:srgbClr val="118AC1"/>
              </a:buClr>
              <a:defRPr sz="2000">
                <a:solidFill>
                  <a:srgbClr val="5D5D5D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Pct val="75000"/>
              <a:buFont typeface="Courier New"/>
              <a:buChar char="o"/>
              <a:tabLst/>
              <a:defRPr sz="1800">
                <a:solidFill>
                  <a:srgbClr val="5D5D5D"/>
                </a:solidFill>
              </a:defRPr>
            </a:lvl2pPr>
            <a:lvl3pPr marL="1143000" indent="-228600">
              <a:buClr>
                <a:srgbClr val="118AC1"/>
              </a:buClr>
              <a:buSzPct val="75000"/>
              <a:buFont typeface="Courier New"/>
              <a:buChar char="o"/>
              <a:defRPr sz="1600">
                <a:solidFill>
                  <a:srgbClr val="5D5D5D"/>
                </a:solidFill>
              </a:defRPr>
            </a:lvl3pPr>
            <a:lvl4pPr marL="1600200" indent="-228600">
              <a:buClr>
                <a:srgbClr val="118AC1"/>
              </a:buClr>
              <a:buSzPct val="75000"/>
              <a:buFont typeface="Courier New"/>
              <a:buChar char="o"/>
              <a:defRPr sz="1400">
                <a:solidFill>
                  <a:srgbClr val="5D5D5D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Text goes here</a:t>
            </a:r>
          </a:p>
          <a:p>
            <a:pPr lvl="0"/>
            <a:r>
              <a:rPr lang="en-AU" dirty="0" smtClean="0"/>
              <a:t>Text goes here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Tx/>
              <a:buFont typeface="Courier New"/>
              <a:buChar char="o"/>
              <a:tabLst/>
              <a:defRPr/>
            </a:pPr>
            <a:endParaRPr lang="en-AU" dirty="0" smtClean="0"/>
          </a:p>
          <a:p>
            <a:pPr lvl="1"/>
            <a:endParaRPr lang="en-AU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393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pic>
        <p:nvPicPr>
          <p:cNvPr id="13" name="Picture 12" descr="Circle - Arrow 04-Gra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7" y="305400"/>
            <a:ext cx="347359" cy="347359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608135" y="1014741"/>
            <a:ext cx="4394347" cy="4015027"/>
          </a:xfrm>
        </p:spPr>
        <p:txBody>
          <a:bodyPr>
            <a:noAutofit/>
          </a:bodyPr>
          <a:lstStyle>
            <a:lvl1pPr marL="198000" indent="-234000">
              <a:buClr>
                <a:srgbClr val="118AC1"/>
              </a:buClr>
              <a:defRPr sz="2000">
                <a:solidFill>
                  <a:srgbClr val="5D5D5D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Pct val="75000"/>
              <a:buFont typeface="Courier New"/>
              <a:buChar char="o"/>
              <a:tabLst/>
              <a:defRPr sz="1800">
                <a:solidFill>
                  <a:srgbClr val="5D5D5D"/>
                </a:solidFill>
              </a:defRPr>
            </a:lvl2pPr>
            <a:lvl3pPr marL="1143000" indent="-228600">
              <a:buClr>
                <a:srgbClr val="118AC1"/>
              </a:buClr>
              <a:buSzPct val="75000"/>
              <a:buFont typeface="Courier New"/>
              <a:buChar char="o"/>
              <a:defRPr sz="1600">
                <a:solidFill>
                  <a:srgbClr val="5D5D5D"/>
                </a:solidFill>
              </a:defRPr>
            </a:lvl3pPr>
            <a:lvl4pPr marL="1600200" indent="-228600">
              <a:buClr>
                <a:srgbClr val="118AC1"/>
              </a:buClr>
              <a:buSzPct val="75000"/>
              <a:buFont typeface="Courier New"/>
              <a:buChar char="o"/>
              <a:defRPr sz="1400">
                <a:solidFill>
                  <a:srgbClr val="5D5D5D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Text goes here</a:t>
            </a:r>
          </a:p>
          <a:p>
            <a:pPr lvl="0"/>
            <a:r>
              <a:rPr lang="en-AU" dirty="0" smtClean="0"/>
              <a:t>Text goes here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Tx/>
              <a:buFont typeface="Courier New"/>
              <a:buChar char="o"/>
              <a:tabLst/>
              <a:defRPr/>
            </a:pPr>
            <a:endParaRPr lang="en-AU" dirty="0" smtClean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7062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9144001" cy="770267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850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351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Picture 15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01632" y="1014741"/>
            <a:ext cx="8800851" cy="2033645"/>
          </a:xfrm>
        </p:spPr>
        <p:txBody>
          <a:bodyPr>
            <a:noAutofit/>
          </a:bodyPr>
          <a:lstStyle>
            <a:lvl1pPr marL="198000" indent="-234000">
              <a:buClr>
                <a:srgbClr val="118AC1"/>
              </a:buClr>
              <a:defRPr sz="2000">
                <a:solidFill>
                  <a:srgbClr val="5D5D5D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Pct val="75000"/>
              <a:buFont typeface="Courier New"/>
              <a:buChar char="o"/>
              <a:tabLst/>
              <a:defRPr sz="1800">
                <a:solidFill>
                  <a:srgbClr val="5D5D5D"/>
                </a:solidFill>
              </a:defRPr>
            </a:lvl2pPr>
            <a:lvl3pPr marL="1143000" indent="-228600">
              <a:buClr>
                <a:srgbClr val="118AC1"/>
              </a:buClr>
              <a:buSzPct val="75000"/>
              <a:buFont typeface="Courier New"/>
              <a:buChar char="o"/>
              <a:defRPr sz="1600">
                <a:solidFill>
                  <a:srgbClr val="5D5D5D"/>
                </a:solidFill>
              </a:defRPr>
            </a:lvl3pPr>
            <a:lvl4pPr marL="1600200" indent="-228600">
              <a:buClr>
                <a:srgbClr val="118AC1"/>
              </a:buClr>
              <a:buSzPct val="75000"/>
              <a:buFont typeface="Courier New"/>
              <a:buChar char="o"/>
              <a:defRPr sz="1400">
                <a:solidFill>
                  <a:srgbClr val="5D5D5D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Text goes here</a:t>
            </a:r>
          </a:p>
          <a:p>
            <a:pPr lvl="0"/>
            <a:r>
              <a:rPr lang="en-AU" dirty="0" smtClean="0"/>
              <a:t>Text goes here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55407" y="165600"/>
            <a:ext cx="8247075" cy="601033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>
                <a:solidFill>
                  <a:srgbClr val="4A4A4A"/>
                </a:solidFill>
              </a:rPr>
              <a:t>Main headline goes</a:t>
            </a:r>
            <a:r>
              <a:rPr lang="en-AU" baseline="0" dirty="0" smtClean="0">
                <a:solidFill>
                  <a:srgbClr val="4A4A4A"/>
                </a:solidFill>
              </a:rPr>
              <a:t> here</a:t>
            </a:r>
            <a:endParaRPr lang="en-US" dirty="0">
              <a:solidFill>
                <a:srgbClr val="4A4A4A"/>
              </a:solidFill>
            </a:endParaRPr>
          </a:p>
        </p:txBody>
      </p:sp>
      <p:pic>
        <p:nvPicPr>
          <p:cNvPr id="11" name="Picture 10" descr="Circle - Arrow 04-Gra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7" y="305400"/>
            <a:ext cx="347359" cy="347359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01632" y="3332491"/>
            <a:ext cx="8800851" cy="2033645"/>
          </a:xfrm>
        </p:spPr>
        <p:txBody>
          <a:bodyPr>
            <a:noAutofit/>
          </a:bodyPr>
          <a:lstStyle>
            <a:lvl1pPr marL="198000" indent="-234000">
              <a:buClr>
                <a:srgbClr val="118AC1"/>
              </a:buClr>
              <a:defRPr sz="2000">
                <a:solidFill>
                  <a:srgbClr val="5D5D5D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Pct val="75000"/>
              <a:buFont typeface="Courier New"/>
              <a:buChar char="o"/>
              <a:tabLst/>
              <a:defRPr sz="1800">
                <a:solidFill>
                  <a:srgbClr val="5D5D5D"/>
                </a:solidFill>
              </a:defRPr>
            </a:lvl2pPr>
            <a:lvl3pPr marL="1143000" indent="-228600">
              <a:buClr>
                <a:srgbClr val="118AC1"/>
              </a:buClr>
              <a:buSzPct val="75000"/>
              <a:buFont typeface="Courier New"/>
              <a:buChar char="o"/>
              <a:defRPr sz="1600">
                <a:solidFill>
                  <a:srgbClr val="5D5D5D"/>
                </a:solidFill>
              </a:defRPr>
            </a:lvl3pPr>
            <a:lvl4pPr marL="1600200" indent="-228600">
              <a:buClr>
                <a:srgbClr val="118AC1"/>
              </a:buClr>
              <a:buSzPct val="75000"/>
              <a:buFont typeface="Courier New"/>
              <a:buChar char="o"/>
              <a:defRPr sz="1400">
                <a:solidFill>
                  <a:srgbClr val="5D5D5D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Text goes here</a:t>
            </a:r>
          </a:p>
          <a:p>
            <a:pPr lvl="0"/>
            <a:r>
              <a:rPr lang="en-AU" dirty="0" smtClean="0"/>
              <a:t>Text goes here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5810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9144001" cy="770267"/>
          </a:xfrm>
          <a:prstGeom prst="rect">
            <a:avLst/>
          </a:prstGeom>
          <a:solidFill>
            <a:srgbClr val="BEBE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5146334" y="1014740"/>
            <a:ext cx="3856145" cy="3433211"/>
          </a:xfrm>
        </p:spPr>
        <p:txBody>
          <a:bodyPr>
            <a:noAutofit/>
          </a:bodyPr>
          <a:lstStyle>
            <a:lvl1pPr>
              <a:buClr>
                <a:srgbClr val="118AC1"/>
              </a:buClr>
              <a:defRPr sz="1800">
                <a:solidFill>
                  <a:srgbClr val="5D5D5D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Pct val="75000"/>
              <a:buFont typeface="Courier New"/>
              <a:buChar char="o"/>
              <a:tabLst/>
              <a:defRPr sz="1600">
                <a:solidFill>
                  <a:srgbClr val="5D5D5D"/>
                </a:solidFill>
              </a:defRPr>
            </a:lvl2pPr>
            <a:lvl3pPr marL="1200150" indent="-285750">
              <a:buClr>
                <a:srgbClr val="118AC1"/>
              </a:buClr>
              <a:buSzPct val="75000"/>
              <a:buFont typeface="Courier New"/>
              <a:buChar char="o"/>
              <a:defRPr sz="1200">
                <a:solidFill>
                  <a:srgbClr val="5D5D5D"/>
                </a:solidFill>
              </a:defRPr>
            </a:lvl3pPr>
            <a:lvl4pPr marL="1600200" indent="-228600">
              <a:buClr>
                <a:srgbClr val="118AC1"/>
              </a:buClr>
              <a:buSzPct val="75000"/>
              <a:buFont typeface="Courier New"/>
              <a:buChar char="o"/>
              <a:defRPr sz="1000" baseline="0">
                <a:solidFill>
                  <a:srgbClr val="5D5D5D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7429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Tx/>
              <a:buFont typeface="Courier New"/>
              <a:buChar char="o"/>
              <a:tabLst/>
              <a:defRPr/>
            </a:pPr>
            <a:r>
              <a:rPr lang="en-US" smtClean="0"/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Tx/>
              <a:buFont typeface="Courier New"/>
              <a:buChar char="o"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4" name="Content Placeholder 3"/>
          <p:cNvSpPr>
            <a:spLocks noGrp="1"/>
          </p:cNvSpPr>
          <p:nvPr userDrawn="1">
            <p:ph sz="half" idx="2" hasCustomPrompt="1"/>
          </p:nvPr>
        </p:nvSpPr>
        <p:spPr>
          <a:xfrm>
            <a:off x="195400" y="1014741"/>
            <a:ext cx="4887434" cy="3433211"/>
          </a:xfrm>
        </p:spPr>
        <p:txBody>
          <a:bodyPr>
            <a:noAutofit/>
          </a:bodyPr>
          <a:lstStyle>
            <a:lvl1pPr marL="198000" indent="-234000">
              <a:buClr>
                <a:srgbClr val="118AC1"/>
              </a:buClr>
              <a:defRPr sz="2000">
                <a:solidFill>
                  <a:srgbClr val="5D5D5D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Pct val="75000"/>
              <a:buFont typeface="Courier New"/>
              <a:buChar char="o"/>
              <a:tabLst/>
              <a:defRPr sz="1800">
                <a:solidFill>
                  <a:srgbClr val="5D5D5D"/>
                </a:solidFill>
              </a:defRPr>
            </a:lvl2pPr>
            <a:lvl3pPr marL="1200150" indent="-285750">
              <a:buClr>
                <a:srgbClr val="118AC1"/>
              </a:buClr>
              <a:buSzPct val="75000"/>
              <a:buFont typeface="Courier New"/>
              <a:buChar char="o"/>
              <a:defRPr sz="1400">
                <a:solidFill>
                  <a:srgbClr val="5D5D5D"/>
                </a:solidFill>
              </a:defRPr>
            </a:lvl3pPr>
            <a:lvl4pPr marL="1600200" indent="-228600">
              <a:buClr>
                <a:srgbClr val="118AC1"/>
              </a:buClr>
              <a:buSzPct val="75000"/>
              <a:buFont typeface="Courier New"/>
              <a:buChar char="o"/>
              <a:defRPr sz="1200" baseline="0">
                <a:solidFill>
                  <a:srgbClr val="5D5D5D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Subhead text goes here</a:t>
            </a:r>
          </a:p>
          <a:p>
            <a:pPr lvl="0"/>
            <a:r>
              <a:rPr lang="en-AU" dirty="0" smtClean="0"/>
              <a:t>Text goes here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lang="en-AU" dirty="0" smtClean="0"/>
          </a:p>
          <a:p>
            <a:pPr lvl="0"/>
            <a:r>
              <a:rPr lang="en-AU" dirty="0" smtClean="0"/>
              <a:t>Subhead text goes here</a:t>
            </a:r>
          </a:p>
          <a:p>
            <a:pPr lvl="0"/>
            <a:r>
              <a:rPr lang="en-AU" dirty="0" smtClean="0"/>
              <a:t>Text goes here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Tx/>
              <a:buFont typeface="Courier New"/>
              <a:buChar char="o"/>
              <a:tabLst/>
              <a:defRPr/>
            </a:pPr>
            <a:endParaRPr lang="en-AU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lang="en-US" dirty="0" smtClean="0"/>
          </a:p>
        </p:txBody>
      </p:sp>
      <p:pic>
        <p:nvPicPr>
          <p:cNvPr id="12" name="Picture 11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0" y="6198303"/>
            <a:ext cx="708123" cy="51929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47153" y="165600"/>
            <a:ext cx="8255325" cy="601033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>
                <a:solidFill>
                  <a:srgbClr val="4A4A4A"/>
                </a:solidFill>
              </a:rPr>
              <a:t>Main headline goes</a:t>
            </a:r>
            <a:r>
              <a:rPr lang="en-AU" baseline="0" dirty="0" smtClean="0">
                <a:solidFill>
                  <a:srgbClr val="4A4A4A"/>
                </a:solidFill>
              </a:rPr>
              <a:t> here</a:t>
            </a:r>
            <a:endParaRPr lang="en-US" dirty="0">
              <a:solidFill>
                <a:srgbClr val="4A4A4A"/>
              </a:solidFill>
            </a:endParaRPr>
          </a:p>
        </p:txBody>
      </p:sp>
      <p:pic>
        <p:nvPicPr>
          <p:cNvPr id="13" name="Picture 12" descr="Circle - Arrow 04-Gra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3" y="305400"/>
            <a:ext cx="347359" cy="34735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481" y="6496424"/>
            <a:ext cx="36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F7F7F"/>
                </a:solidFill>
                <a:latin typeface="Univers LT Std 55"/>
                <a:cs typeface="Univers LT Std 55"/>
              </a:defRPr>
            </a:lvl1pPr>
          </a:lstStyle>
          <a:p>
            <a:fld id="{CBA97D9F-E182-074F-BFE2-280096FB2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98045" y="6575700"/>
            <a:ext cx="1019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ResMed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2014   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93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706" y="274638"/>
            <a:ext cx="82940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F94F-6995-9941-89F7-449EA71D6AF8}" type="datetime3">
              <a:rPr lang="en-AU" smtClean="0"/>
              <a:t>13 November,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7D9F-E182-074F-BFE2-280096FB2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720" r:id="rId3"/>
    <p:sldLayoutId id="2147483674" r:id="rId4"/>
    <p:sldLayoutId id="2147483673" r:id="rId5"/>
    <p:sldLayoutId id="2147483683" r:id="rId6"/>
    <p:sldLayoutId id="2147483653" r:id="rId7"/>
    <p:sldLayoutId id="2147483681" r:id="rId8"/>
    <p:sldLayoutId id="2147483684" r:id="rId9"/>
    <p:sldLayoutId id="2147483688" r:id="rId10"/>
    <p:sldLayoutId id="2147483701" r:id="rId11"/>
    <p:sldLayoutId id="2147483700" r:id="rId12"/>
    <p:sldLayoutId id="2147483699" r:id="rId13"/>
    <p:sldLayoutId id="2147483721" r:id="rId14"/>
    <p:sldLayoutId id="2147483709" r:id="rId15"/>
    <p:sldLayoutId id="2147483654" r:id="rId16"/>
    <p:sldLayoutId id="2147483710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rgbClr val="5D5D5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67" y="3952093"/>
            <a:ext cx="7827959" cy="1015948"/>
          </a:xfrm>
        </p:spPr>
        <p:txBody>
          <a:bodyPr/>
          <a:lstStyle/>
          <a:p>
            <a:r>
              <a:rPr lang="en-US" dirty="0" smtClean="0"/>
              <a:t>New approaches to sleep monitoring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67" y="4901269"/>
            <a:ext cx="7827959" cy="11342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Conor Heneghan </a:t>
            </a:r>
            <a:r>
              <a:rPr lang="en-US" dirty="0" smtClean="0"/>
              <a:t>PhD *, </a:t>
            </a:r>
          </a:p>
          <a:p>
            <a:r>
              <a:rPr lang="en-US" dirty="0" smtClean="0"/>
              <a:t>Chief </a:t>
            </a:r>
            <a:r>
              <a:rPr lang="en-US" dirty="0" smtClean="0"/>
              <a:t>Engineer, </a:t>
            </a:r>
            <a:r>
              <a:rPr lang="en-US" dirty="0" err="1" smtClean="0"/>
              <a:t>ResMed</a:t>
            </a:r>
            <a:r>
              <a:rPr lang="en-US" dirty="0" smtClean="0"/>
              <a:t> Strategy and </a:t>
            </a:r>
            <a:r>
              <a:rPr lang="en-US" dirty="0" smtClean="0"/>
              <a:t>Ventures</a:t>
            </a:r>
          </a:p>
          <a:p>
            <a:r>
              <a:rPr lang="en-US" dirty="0" smtClean="0"/>
              <a:t>Adjunct Associate Professor, School of Electrical, Electronic and Communication Engineering, University College Dublin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6201" y="6035530"/>
            <a:ext cx="2133600" cy="365125"/>
          </a:xfrm>
        </p:spPr>
        <p:txBody>
          <a:bodyPr/>
          <a:lstStyle/>
          <a:p>
            <a:fld id="{75E6BB33-C744-BB44-A3AC-8D8A0B971B19}" type="datetime3">
              <a:rPr lang="en-AU" smtClean="0"/>
              <a:t>13 November, 2014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772" y="64415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 smtClean="0">
                <a:solidFill>
                  <a:srgbClr val="4A4A4A"/>
                </a:solidFill>
              </a:rPr>
              <a:t>*Disclosure: Speaker is an employee and shareholder of </a:t>
            </a:r>
            <a:r>
              <a:rPr lang="en-US" dirty="0" err="1" smtClean="0">
                <a:solidFill>
                  <a:srgbClr val="4A4A4A"/>
                </a:solidFill>
              </a:rPr>
              <a:t>ResMed</a:t>
            </a:r>
            <a:endParaRPr lang="en-US" dirty="0" smtClean="0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Sleep Measurement: Polysomnogram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" y="914540"/>
            <a:ext cx="8752053" cy="51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540" y="61863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 err="1" smtClean="0">
                <a:solidFill>
                  <a:srgbClr val="4A4A4A"/>
                </a:solidFill>
              </a:rPr>
              <a:t>Berthomier</a:t>
            </a:r>
            <a:r>
              <a:rPr lang="en-US" dirty="0" smtClean="0">
                <a:solidFill>
                  <a:srgbClr val="4A4A4A"/>
                </a:solidFill>
              </a:rPr>
              <a:t> at al., SLEEP, 2007.</a:t>
            </a:r>
          </a:p>
        </p:txBody>
      </p:sp>
    </p:spTree>
    <p:extLst>
      <p:ext uri="{BB962C8B-B14F-4D97-AF65-F5344CB8AC3E}">
        <p14:creationId xmlns:p14="http://schemas.microsoft.com/office/powerpoint/2010/main" val="23733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Channel EEG Measurements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6633"/>
            <a:ext cx="8570794" cy="14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0" y="2388798"/>
            <a:ext cx="7608841" cy="3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9102" y="594072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 smtClean="0">
                <a:solidFill>
                  <a:srgbClr val="4A4A4A"/>
                </a:solidFill>
              </a:rPr>
              <a:t>96% agreement on sleep/wake scoring with expert consensus</a:t>
            </a:r>
            <a:endParaRPr lang="en-US" dirty="0" smtClean="0">
              <a:solidFill>
                <a:srgbClr val="4A4A4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5801" y="5940723"/>
            <a:ext cx="6246127" cy="4572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single channel EEG device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http://www.digifit.com/graphics/Zeo-ProductPhot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0" y="1166835"/>
            <a:ext cx="4240429" cy="292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0" y="5099207"/>
            <a:ext cx="5265088" cy="140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8" y="658576"/>
            <a:ext cx="4746221" cy="478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77469" y="2393462"/>
            <a:ext cx="696035" cy="2558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Actigraphy</a:t>
            </a:r>
            <a:r>
              <a:rPr lang="en-US" dirty="0" smtClean="0"/>
              <a:t> approaches to sleep measurement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 descr="http://www.hypothetical-bias.net/.a/6a00d83451bd4869e2017ee70cb48e970d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71" y="1023581"/>
            <a:ext cx="7114829" cy="56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deavortherapy.com/images/actiwatchInUse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" y="3466531"/>
            <a:ext cx="2503028" cy="227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</a:t>
            </a:r>
            <a:r>
              <a:rPr lang="en-US" dirty="0" err="1" smtClean="0"/>
              <a:t>Actigraphy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" y="928190"/>
            <a:ext cx="7997588" cy="16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83" y="2592967"/>
            <a:ext cx="4494937" cy="390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46710" y="5063319"/>
            <a:ext cx="1282890" cy="36849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0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Frequency Biomotion Sensing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2" y="897921"/>
            <a:ext cx="7334597" cy="56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of </a:t>
            </a:r>
            <a:r>
              <a:rPr lang="en-US" dirty="0" smtClean="0"/>
              <a:t>Sensing: “Range Gated”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9" descr="BiancaMed PPT_03 NEW SCHEMATIC.jpg"/>
          <p:cNvPicPr>
            <a:picLocks noChangeAspect="1"/>
          </p:cNvPicPr>
          <p:nvPr/>
        </p:nvPicPr>
        <p:blipFill>
          <a:blip r:embed="rId3" cstate="print"/>
          <a:srcRect t="13086" b="4227"/>
          <a:stretch>
            <a:fillRect/>
          </a:stretch>
        </p:blipFill>
        <p:spPr bwMode="auto">
          <a:xfrm>
            <a:off x="505994" y="949825"/>
            <a:ext cx="8255870" cy="511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2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Characteristics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37400"/>
              </p:ext>
            </p:extLst>
          </p:nvPr>
        </p:nvGraphicFramePr>
        <p:xfrm>
          <a:off x="1461557" y="812505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10.525 GHz or 5.8 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Emitted</a:t>
                      </a:r>
                      <a:r>
                        <a:rPr lang="en-US" baseline="0" dirty="0" smtClean="0"/>
                        <a:t>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Clearances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FCC, CE, ARIB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~1.3m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dB </a:t>
                      </a:r>
                      <a:r>
                        <a:rPr lang="en-US" dirty="0" err="1" smtClean="0"/>
                        <a:t>Beamwidth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+/- 30°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~60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image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4840" r="7494" b="8032"/>
          <a:stretch>
            <a:fillRect/>
          </a:stretch>
        </p:blipFill>
        <p:spPr bwMode="auto">
          <a:xfrm>
            <a:off x="2997389" y="3129763"/>
            <a:ext cx="302433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02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Frequency Biomotion Sensing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047"/>
            <a:ext cx="4235807" cy="57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Frequency Biomotion Sensing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1337658"/>
            <a:ext cx="6141493" cy="456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62742" y="897147"/>
            <a:ext cx="8805234" cy="5331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Current approaches to measuring sleep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Non-contact radio frequency biomotion sensing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Open research questions</a:t>
            </a:r>
          </a:p>
        </p:txBody>
      </p:sp>
      <p:pic>
        <p:nvPicPr>
          <p:cNvPr id="1026" name="Picture 2" descr="http://d1mpb3f4gq7nrb.cloudfront.net/img/toons/cartoon36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11" y="326234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Frequency Biomotion Sensing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7" y="1150444"/>
            <a:ext cx="5513694" cy="44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Frequency Biomotion Sensing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2" y="1184812"/>
            <a:ext cx="5745443" cy="482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6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1852" y="2429993"/>
            <a:ext cx="8763000" cy="2027238"/>
            <a:chOff x="304800" y="1600200"/>
            <a:chExt cx="8763000" cy="202723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676900" y="2133600"/>
              <a:ext cx="1181100" cy="533400"/>
              <a:chOff x="3456" y="2674"/>
              <a:chExt cx="768" cy="494"/>
            </a:xfrm>
          </p:grpSpPr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3511" y="2825"/>
                <a:ext cx="329" cy="24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>
                  <a:buClr>
                    <a:schemeClr val="accent2"/>
                  </a:buClr>
                  <a:buSzPct val="100000"/>
                  <a:buFont typeface="Wingdings" pitchFamily="2" charset="2"/>
                  <a:buNone/>
                </a:pPr>
                <a:endParaRPr lang="en-GB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Oval 7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329" cy="24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pPr algn="ctr">
                  <a:buClr>
                    <a:schemeClr val="accent2"/>
                  </a:buClr>
                  <a:buSzPct val="100000"/>
                  <a:buFont typeface="Wingdings" pitchFamily="2" charset="2"/>
                  <a:buNone/>
                </a:pPr>
                <a:endParaRPr lang="en-GB" sz="140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3456" y="2674"/>
                <a:ext cx="768" cy="494"/>
                <a:chOff x="3456" y="2674"/>
                <a:chExt cx="768" cy="494"/>
              </a:xfrm>
            </p:grpSpPr>
            <p:sp>
              <p:nvSpPr>
                <p:cNvPr id="41" name="Rectangle 9"/>
                <p:cNvSpPr>
                  <a:spLocks noChangeArrowheads="1"/>
                </p:cNvSpPr>
                <p:nvPr/>
              </p:nvSpPr>
              <p:spPr bwMode="auto">
                <a:xfrm>
                  <a:off x="3456" y="2921"/>
                  <a:ext cx="336" cy="24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>
                    <a:buClr>
                      <a:schemeClr val="accent2"/>
                    </a:buClr>
                    <a:buSzPct val="100000"/>
                    <a:buFont typeface="Wingdings" pitchFamily="2" charset="2"/>
                    <a:buNone/>
                  </a:pPr>
                  <a:endParaRPr lang="en-GB" sz="14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/>
              </p:nvSpPr>
              <p:spPr bwMode="auto">
                <a:xfrm>
                  <a:off x="3888" y="2674"/>
                  <a:ext cx="336" cy="24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pPr algn="ctr">
                    <a:buClr>
                      <a:schemeClr val="accent2"/>
                    </a:buClr>
                    <a:buSzPct val="100000"/>
                    <a:buFont typeface="Wingdings" pitchFamily="2" charset="2"/>
                    <a:buNone/>
                  </a:pPr>
                  <a:endParaRPr lang="en-GB" sz="140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43" name="Group 11"/>
                <p:cNvGrpSpPr>
                  <a:grpSpLocks/>
                </p:cNvGrpSpPr>
                <p:nvPr/>
              </p:nvGrpSpPr>
              <p:grpSpPr bwMode="auto">
                <a:xfrm>
                  <a:off x="3708" y="2808"/>
                  <a:ext cx="276" cy="252"/>
                  <a:chOff x="3708" y="2808"/>
                  <a:chExt cx="276" cy="252"/>
                </a:xfrm>
              </p:grpSpPr>
              <p:sp>
                <p:nvSpPr>
                  <p:cNvPr id="4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708" y="2916"/>
                    <a:ext cx="144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1431" tIns="45715" rIns="91431" bIns="45715" anchor="ctr"/>
                  <a:lstStyle/>
                  <a:p>
                    <a:pPr algn="ctr">
                      <a:buClr>
                        <a:schemeClr val="accent2"/>
                      </a:buClr>
                      <a:buSzPct val="100000"/>
                      <a:buFont typeface="Wingdings" pitchFamily="2" charset="2"/>
                      <a:buNone/>
                    </a:pPr>
                    <a:endParaRPr lang="en-GB" sz="14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2808"/>
                    <a:ext cx="152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1431" tIns="45715" rIns="91431" bIns="45715" anchor="ctr"/>
                  <a:lstStyle/>
                  <a:p>
                    <a:pPr algn="ctr">
                      <a:buClr>
                        <a:schemeClr val="accent2"/>
                      </a:buClr>
                      <a:buSzPct val="100000"/>
                      <a:buFont typeface="Wingdings" pitchFamily="2" charset="2"/>
                      <a:buNone/>
                    </a:pPr>
                    <a:endParaRPr lang="en-GB" sz="140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</p:grpSp>
        <p:graphicFrame>
          <p:nvGraphicFramePr>
            <p:cNvPr id="7" name="Object 15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2985797"/>
                </p:ext>
              </p:extLst>
            </p:nvPr>
          </p:nvGraphicFramePr>
          <p:xfrm>
            <a:off x="612775" y="2244725"/>
            <a:ext cx="11938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CorelDRAW" r:id="rId4" imgW="2803525" imgH="3392488" progId="">
                    <p:embed/>
                  </p:oleObj>
                </mc:Choice>
                <mc:Fallback>
                  <p:oleObj name="CorelDRAW" r:id="rId4" imgW="2803525" imgH="339248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775" y="2244725"/>
                          <a:ext cx="1193800" cy="1244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16"/>
            <p:cNvGrpSpPr>
              <a:grpSpLocks/>
            </p:cNvGrpSpPr>
            <p:nvPr/>
          </p:nvGrpSpPr>
          <p:grpSpPr bwMode="auto">
            <a:xfrm flipH="1">
              <a:off x="1828800" y="2667000"/>
              <a:ext cx="693738" cy="719138"/>
              <a:chOff x="4047" y="2486"/>
              <a:chExt cx="629" cy="741"/>
            </a:xfrm>
          </p:grpSpPr>
          <p:grpSp>
            <p:nvGrpSpPr>
              <p:cNvPr id="30" name="Group 17"/>
              <p:cNvGrpSpPr>
                <a:grpSpLocks/>
              </p:cNvGrpSpPr>
              <p:nvPr/>
            </p:nvGrpSpPr>
            <p:grpSpPr bwMode="auto">
              <a:xfrm>
                <a:off x="4049" y="2486"/>
                <a:ext cx="406" cy="741"/>
                <a:chOff x="2334" y="1796"/>
                <a:chExt cx="710" cy="1192"/>
              </a:xfrm>
            </p:grpSpPr>
            <p:sp>
              <p:nvSpPr>
                <p:cNvPr id="35" name="Arc 18"/>
                <p:cNvSpPr>
                  <a:spLocks/>
                </p:cNvSpPr>
                <p:nvPr/>
              </p:nvSpPr>
              <p:spPr bwMode="auto">
                <a:xfrm>
                  <a:off x="2334" y="1796"/>
                  <a:ext cx="431" cy="1192"/>
                </a:xfrm>
                <a:custGeom>
                  <a:avLst/>
                  <a:gdLst>
                    <a:gd name="T0" fmla="*/ 0 w 21600"/>
                    <a:gd name="T1" fmla="*/ 0 h 41937"/>
                    <a:gd name="T2" fmla="*/ 0 w 21600"/>
                    <a:gd name="T3" fmla="*/ 0 h 41937"/>
                    <a:gd name="T4" fmla="*/ 0 w 21600"/>
                    <a:gd name="T5" fmla="*/ 0 h 4193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37"/>
                    <a:gd name="T11" fmla="*/ 21600 w 21600"/>
                    <a:gd name="T12" fmla="*/ 41937 h 419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37" fill="none" extrusionOk="0">
                      <a:moveTo>
                        <a:pt x="15634" y="41937"/>
                      </a:moveTo>
                      <a:cubicBezTo>
                        <a:pt x="6377" y="39277"/>
                        <a:pt x="0" y="30809"/>
                        <a:pt x="0" y="21177"/>
                      </a:cubicBezTo>
                      <a:cubicBezTo>
                        <a:pt x="-1" y="10887"/>
                        <a:pt x="7258" y="2025"/>
                        <a:pt x="17346" y="-1"/>
                      </a:cubicBezTo>
                    </a:path>
                    <a:path w="21600" h="41937" stroke="0" extrusionOk="0">
                      <a:moveTo>
                        <a:pt x="15634" y="41937"/>
                      </a:moveTo>
                      <a:cubicBezTo>
                        <a:pt x="6377" y="39277"/>
                        <a:pt x="0" y="30809"/>
                        <a:pt x="0" y="21177"/>
                      </a:cubicBezTo>
                      <a:cubicBezTo>
                        <a:pt x="-1" y="10887"/>
                        <a:pt x="7258" y="2025"/>
                        <a:pt x="17346" y="-1"/>
                      </a:cubicBezTo>
                      <a:lnTo>
                        <a:pt x="21600" y="2117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endParaRPr lang="en-US"/>
                </a:p>
              </p:txBody>
            </p:sp>
            <p:sp>
              <p:nvSpPr>
                <p:cNvPr id="36" name="Arc 19"/>
                <p:cNvSpPr>
                  <a:spLocks/>
                </p:cNvSpPr>
                <p:nvPr/>
              </p:nvSpPr>
              <p:spPr bwMode="auto">
                <a:xfrm>
                  <a:off x="2524" y="1902"/>
                  <a:ext cx="370" cy="981"/>
                </a:xfrm>
                <a:custGeom>
                  <a:avLst/>
                  <a:gdLst>
                    <a:gd name="T0" fmla="*/ 0 w 21600"/>
                    <a:gd name="T1" fmla="*/ 0 h 41891"/>
                    <a:gd name="T2" fmla="*/ 0 w 21600"/>
                    <a:gd name="T3" fmla="*/ 0 h 41891"/>
                    <a:gd name="T4" fmla="*/ 0 w 21600"/>
                    <a:gd name="T5" fmla="*/ 0 h 4189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891"/>
                    <a:gd name="T11" fmla="*/ 21600 w 21600"/>
                    <a:gd name="T12" fmla="*/ 41891 h 418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891" fill="none" extrusionOk="0">
                      <a:moveTo>
                        <a:pt x="15521" y="41891"/>
                      </a:moveTo>
                      <a:cubicBezTo>
                        <a:pt x="6320" y="39193"/>
                        <a:pt x="0" y="30752"/>
                        <a:pt x="0" y="21164"/>
                      </a:cubicBezTo>
                      <a:cubicBezTo>
                        <a:pt x="-1" y="10899"/>
                        <a:pt x="7224" y="2052"/>
                        <a:pt x="17282" y="0"/>
                      </a:cubicBezTo>
                    </a:path>
                    <a:path w="21600" h="41891" stroke="0" extrusionOk="0">
                      <a:moveTo>
                        <a:pt x="15521" y="41891"/>
                      </a:moveTo>
                      <a:cubicBezTo>
                        <a:pt x="6320" y="39193"/>
                        <a:pt x="0" y="30752"/>
                        <a:pt x="0" y="21164"/>
                      </a:cubicBezTo>
                      <a:cubicBezTo>
                        <a:pt x="-1" y="10899"/>
                        <a:pt x="7224" y="2052"/>
                        <a:pt x="17282" y="0"/>
                      </a:cubicBezTo>
                      <a:lnTo>
                        <a:pt x="21600" y="211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endParaRPr lang="en-US"/>
                </a:p>
              </p:txBody>
            </p:sp>
            <p:sp>
              <p:nvSpPr>
                <p:cNvPr id="37" name="Arc 20"/>
                <p:cNvSpPr>
                  <a:spLocks/>
                </p:cNvSpPr>
                <p:nvPr/>
              </p:nvSpPr>
              <p:spPr bwMode="auto">
                <a:xfrm>
                  <a:off x="2703" y="1964"/>
                  <a:ext cx="341" cy="845"/>
                </a:xfrm>
                <a:custGeom>
                  <a:avLst/>
                  <a:gdLst>
                    <a:gd name="T0" fmla="*/ 0 w 21600"/>
                    <a:gd name="T1" fmla="*/ 0 h 41903"/>
                    <a:gd name="T2" fmla="*/ 0 w 21600"/>
                    <a:gd name="T3" fmla="*/ 0 h 41903"/>
                    <a:gd name="T4" fmla="*/ 0 w 21600"/>
                    <a:gd name="T5" fmla="*/ 0 h 4190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03"/>
                    <a:gd name="T11" fmla="*/ 21600 w 21600"/>
                    <a:gd name="T12" fmla="*/ 41903 h 419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03" fill="none" extrusionOk="0">
                      <a:moveTo>
                        <a:pt x="15638" y="41902"/>
                      </a:moveTo>
                      <a:cubicBezTo>
                        <a:pt x="6379" y="39243"/>
                        <a:pt x="0" y="30775"/>
                        <a:pt x="0" y="21142"/>
                      </a:cubicBezTo>
                      <a:cubicBezTo>
                        <a:pt x="-1" y="10918"/>
                        <a:pt x="7167" y="2095"/>
                        <a:pt x="17174" y="0"/>
                      </a:cubicBezTo>
                    </a:path>
                    <a:path w="21600" h="41903" stroke="0" extrusionOk="0">
                      <a:moveTo>
                        <a:pt x="15638" y="41902"/>
                      </a:moveTo>
                      <a:cubicBezTo>
                        <a:pt x="6379" y="39243"/>
                        <a:pt x="0" y="30775"/>
                        <a:pt x="0" y="21142"/>
                      </a:cubicBezTo>
                      <a:cubicBezTo>
                        <a:pt x="-1" y="10918"/>
                        <a:pt x="7167" y="2095"/>
                        <a:pt x="17174" y="0"/>
                      </a:cubicBezTo>
                      <a:lnTo>
                        <a:pt x="21600" y="21142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lIns="91431" tIns="45715" rIns="91431" bIns="45715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Arc 21"/>
              <p:cNvSpPr>
                <a:spLocks/>
              </p:cNvSpPr>
              <p:nvPr/>
            </p:nvSpPr>
            <p:spPr bwMode="auto">
              <a:xfrm>
                <a:off x="4336" y="2640"/>
                <a:ext cx="176" cy="459"/>
              </a:xfrm>
              <a:custGeom>
                <a:avLst/>
                <a:gdLst>
                  <a:gd name="T0" fmla="*/ 0 w 21600"/>
                  <a:gd name="T1" fmla="*/ 0 h 41823"/>
                  <a:gd name="T2" fmla="*/ 0 w 21600"/>
                  <a:gd name="T3" fmla="*/ 0 h 41823"/>
                  <a:gd name="T4" fmla="*/ 0 w 21600"/>
                  <a:gd name="T5" fmla="*/ 0 h 4182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23"/>
                  <a:gd name="T11" fmla="*/ 21600 w 21600"/>
                  <a:gd name="T12" fmla="*/ 41823 h 418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23" fill="none" extrusionOk="0">
                    <a:moveTo>
                      <a:pt x="15301" y="41823"/>
                    </a:moveTo>
                    <a:cubicBezTo>
                      <a:pt x="6211" y="39052"/>
                      <a:pt x="0" y="30665"/>
                      <a:pt x="0" y="21162"/>
                    </a:cubicBezTo>
                    <a:cubicBezTo>
                      <a:pt x="-1" y="10899"/>
                      <a:pt x="7220" y="2054"/>
                      <a:pt x="17274" y="-1"/>
                    </a:cubicBezTo>
                  </a:path>
                  <a:path w="21600" h="41823" stroke="0" extrusionOk="0">
                    <a:moveTo>
                      <a:pt x="15301" y="41823"/>
                    </a:moveTo>
                    <a:cubicBezTo>
                      <a:pt x="6211" y="39052"/>
                      <a:pt x="0" y="30665"/>
                      <a:pt x="0" y="21162"/>
                    </a:cubicBezTo>
                    <a:cubicBezTo>
                      <a:pt x="-1" y="10899"/>
                      <a:pt x="7220" y="2054"/>
                      <a:pt x="17274" y="-1"/>
                    </a:cubicBezTo>
                    <a:lnTo>
                      <a:pt x="21600" y="21162"/>
                    </a:lnTo>
                    <a:close/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endParaRPr lang="en-US"/>
              </a:p>
            </p:txBody>
          </p:sp>
          <p:sp>
            <p:nvSpPr>
              <p:cNvPr id="32" name="Arc 22"/>
              <p:cNvSpPr>
                <a:spLocks/>
              </p:cNvSpPr>
              <p:nvPr/>
            </p:nvSpPr>
            <p:spPr bwMode="auto">
              <a:xfrm>
                <a:off x="4438" y="2677"/>
                <a:ext cx="153" cy="386"/>
              </a:xfrm>
              <a:custGeom>
                <a:avLst/>
                <a:gdLst>
                  <a:gd name="T0" fmla="*/ 0 w 21600"/>
                  <a:gd name="T1" fmla="*/ 0 h 41869"/>
                  <a:gd name="T2" fmla="*/ 0 w 21600"/>
                  <a:gd name="T3" fmla="*/ 0 h 41869"/>
                  <a:gd name="T4" fmla="*/ 0 w 21600"/>
                  <a:gd name="T5" fmla="*/ 0 h 418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9"/>
                  <a:gd name="T11" fmla="*/ 21600 w 21600"/>
                  <a:gd name="T12" fmla="*/ 41869 h 418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9" fill="none" extrusionOk="0">
                    <a:moveTo>
                      <a:pt x="15531" y="41868"/>
                    </a:moveTo>
                    <a:cubicBezTo>
                      <a:pt x="6325" y="39173"/>
                      <a:pt x="0" y="30730"/>
                      <a:pt x="0" y="21139"/>
                    </a:cubicBezTo>
                    <a:cubicBezTo>
                      <a:pt x="-1" y="10919"/>
                      <a:pt x="7161" y="2098"/>
                      <a:pt x="17162" y="-1"/>
                    </a:cubicBezTo>
                  </a:path>
                  <a:path w="21600" h="41869" stroke="0" extrusionOk="0">
                    <a:moveTo>
                      <a:pt x="15531" y="41868"/>
                    </a:moveTo>
                    <a:cubicBezTo>
                      <a:pt x="6325" y="39173"/>
                      <a:pt x="0" y="30730"/>
                      <a:pt x="0" y="21139"/>
                    </a:cubicBezTo>
                    <a:cubicBezTo>
                      <a:pt x="-1" y="10919"/>
                      <a:pt x="7161" y="2098"/>
                      <a:pt x="17162" y="-1"/>
                    </a:cubicBezTo>
                    <a:lnTo>
                      <a:pt x="21600" y="21139"/>
                    </a:lnTo>
                    <a:close/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endParaRPr lang="en-US"/>
              </a:p>
            </p:txBody>
          </p:sp>
          <p:sp>
            <p:nvSpPr>
              <p:cNvPr id="33" name="Arc 23"/>
              <p:cNvSpPr>
                <a:spLocks/>
              </p:cNvSpPr>
              <p:nvPr/>
            </p:nvSpPr>
            <p:spPr bwMode="auto">
              <a:xfrm>
                <a:off x="4524" y="2740"/>
                <a:ext cx="125" cy="282"/>
              </a:xfrm>
              <a:custGeom>
                <a:avLst/>
                <a:gdLst>
                  <a:gd name="T0" fmla="*/ 0 w 21600"/>
                  <a:gd name="T1" fmla="*/ 0 h 41708"/>
                  <a:gd name="T2" fmla="*/ 0 w 21600"/>
                  <a:gd name="T3" fmla="*/ 0 h 41708"/>
                  <a:gd name="T4" fmla="*/ 0 w 21600"/>
                  <a:gd name="T5" fmla="*/ 0 h 4170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08"/>
                  <a:gd name="T11" fmla="*/ 21600 w 21600"/>
                  <a:gd name="T12" fmla="*/ 41708 h 417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08" fill="none" extrusionOk="0">
                    <a:moveTo>
                      <a:pt x="15268" y="41708"/>
                    </a:moveTo>
                    <a:cubicBezTo>
                      <a:pt x="6195" y="38926"/>
                      <a:pt x="0" y="30547"/>
                      <a:pt x="0" y="21057"/>
                    </a:cubicBezTo>
                    <a:cubicBezTo>
                      <a:pt x="-1" y="10982"/>
                      <a:pt x="6964" y="2245"/>
                      <a:pt x="16786" y="0"/>
                    </a:cubicBezTo>
                  </a:path>
                  <a:path w="21600" h="41708" stroke="0" extrusionOk="0">
                    <a:moveTo>
                      <a:pt x="15268" y="41708"/>
                    </a:moveTo>
                    <a:cubicBezTo>
                      <a:pt x="6195" y="38926"/>
                      <a:pt x="0" y="30547"/>
                      <a:pt x="0" y="21057"/>
                    </a:cubicBezTo>
                    <a:cubicBezTo>
                      <a:pt x="-1" y="10982"/>
                      <a:pt x="6964" y="2245"/>
                      <a:pt x="16786" y="0"/>
                    </a:cubicBezTo>
                    <a:lnTo>
                      <a:pt x="21600" y="21057"/>
                    </a:lnTo>
                    <a:close/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endParaRPr lang="en-US"/>
              </a:p>
            </p:txBody>
          </p:sp>
          <p:sp>
            <p:nvSpPr>
              <p:cNvPr id="34" name="Arc 24"/>
              <p:cNvSpPr>
                <a:spLocks/>
              </p:cNvSpPr>
              <p:nvPr/>
            </p:nvSpPr>
            <p:spPr bwMode="auto">
              <a:xfrm>
                <a:off x="4604" y="2781"/>
                <a:ext cx="72" cy="219"/>
              </a:xfrm>
              <a:custGeom>
                <a:avLst/>
                <a:gdLst>
                  <a:gd name="T0" fmla="*/ 0 w 21600"/>
                  <a:gd name="T1" fmla="*/ 0 h 41526"/>
                  <a:gd name="T2" fmla="*/ 0 w 21600"/>
                  <a:gd name="T3" fmla="*/ 0 h 41526"/>
                  <a:gd name="T4" fmla="*/ 0 w 21600"/>
                  <a:gd name="T5" fmla="*/ 0 h 415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526"/>
                  <a:gd name="T11" fmla="*/ 21600 w 21600"/>
                  <a:gd name="T12" fmla="*/ 41526 h 415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526" fill="none" extrusionOk="0">
                    <a:moveTo>
                      <a:pt x="14913" y="41526"/>
                    </a:moveTo>
                    <a:cubicBezTo>
                      <a:pt x="6020" y="38630"/>
                      <a:pt x="0" y="30340"/>
                      <a:pt x="0" y="20987"/>
                    </a:cubicBezTo>
                    <a:cubicBezTo>
                      <a:pt x="-1" y="11025"/>
                      <a:pt x="6812" y="2356"/>
                      <a:pt x="16490" y="-1"/>
                    </a:cubicBezTo>
                  </a:path>
                  <a:path w="21600" h="41526" stroke="0" extrusionOk="0">
                    <a:moveTo>
                      <a:pt x="14913" y="41526"/>
                    </a:moveTo>
                    <a:cubicBezTo>
                      <a:pt x="6020" y="38630"/>
                      <a:pt x="0" y="30340"/>
                      <a:pt x="0" y="20987"/>
                    </a:cubicBezTo>
                    <a:cubicBezTo>
                      <a:pt x="-1" y="11025"/>
                      <a:pt x="6812" y="2356"/>
                      <a:pt x="16490" y="-1"/>
                    </a:cubicBezTo>
                    <a:lnTo>
                      <a:pt x="21600" y="20987"/>
                    </a:lnTo>
                    <a:close/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 lIns="91431" tIns="45715" rIns="91431" bIns="45715" anchor="ctr"/>
              <a:lstStyle/>
              <a:p>
                <a:endParaRPr lang="en-US"/>
              </a:p>
            </p:txBody>
          </p:sp>
        </p:grp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1676400" y="2286000"/>
              <a:ext cx="1014413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9" tIns="44446" rIns="90479" bIns="4444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i="0">
                  <a:solidFill>
                    <a:srgbClr val="B81100"/>
                  </a:solidFill>
                </a:rPr>
                <a:t>Motion Sensor</a:t>
              </a:r>
              <a:endParaRPr lang="en-US" sz="1700">
                <a:solidFill>
                  <a:srgbClr val="218F26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5559425" y="3003550"/>
              <a:ext cx="1374775" cy="196850"/>
              <a:chOff x="3505" y="2418"/>
              <a:chExt cx="1247" cy="455"/>
            </a:xfrm>
          </p:grpSpPr>
          <p:sp>
            <p:nvSpPr>
              <p:cNvPr id="24" name="Line 28"/>
              <p:cNvSpPr>
                <a:spLocks noChangeShapeType="1"/>
              </p:cNvSpPr>
              <p:nvPr/>
            </p:nvSpPr>
            <p:spPr bwMode="black">
              <a:xfrm>
                <a:off x="3643" y="2419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293B6C"/>
                </a:solidFill>
                <a:round/>
                <a:headEnd type="triangle" w="med" len="med"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5" name="Line 29"/>
              <p:cNvSpPr>
                <a:spLocks noChangeShapeType="1"/>
              </p:cNvSpPr>
              <p:nvPr/>
            </p:nvSpPr>
            <p:spPr bwMode="black">
              <a:xfrm>
                <a:off x="3800" y="2419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293B6C"/>
                </a:solidFill>
                <a:round/>
                <a:headEnd type="triangle" w="med" len="med"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6" name="Line 30"/>
              <p:cNvSpPr>
                <a:spLocks noChangeShapeType="1"/>
              </p:cNvSpPr>
              <p:nvPr/>
            </p:nvSpPr>
            <p:spPr bwMode="black">
              <a:xfrm>
                <a:off x="3872" y="2419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293B6C"/>
                </a:solidFill>
                <a:round/>
                <a:headEnd type="triangle" w="med" len="med"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black">
              <a:xfrm>
                <a:off x="4217" y="241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293B6C"/>
                </a:solidFill>
                <a:round/>
                <a:headEnd type="triangle" w="med" len="med"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black">
              <a:xfrm>
                <a:off x="4555" y="241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293B6C"/>
                </a:solidFill>
                <a:round/>
                <a:headEnd type="triangle" w="med" len="med"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" name="Line 33"/>
              <p:cNvSpPr>
                <a:spLocks noChangeShapeType="1"/>
              </p:cNvSpPr>
              <p:nvPr/>
            </p:nvSpPr>
            <p:spPr bwMode="black">
              <a:xfrm rot="-5400000">
                <a:off x="4129" y="2248"/>
                <a:ext cx="0" cy="1247"/>
              </a:xfrm>
              <a:prstGeom prst="line">
                <a:avLst/>
              </a:prstGeom>
              <a:noFill/>
              <a:ln w="12700">
                <a:solidFill>
                  <a:srgbClr val="293B6C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5435600" y="3352800"/>
              <a:ext cx="172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algn="ctr"/>
              <a:r>
                <a:rPr lang="en-US" sz="1200" b="1" i="0">
                  <a:solidFill>
                    <a:srgbClr val="B81100"/>
                  </a:solidFill>
                </a:rPr>
                <a:t>Movement / Motion</a:t>
              </a:r>
            </a:p>
          </p:txBody>
        </p:sp>
        <p:pic>
          <p:nvPicPr>
            <p:cNvPr id="12" name="Picture 35"/>
            <p:cNvPicPr>
              <a:picLocks noChangeAspect="1" noChangeArrowheads="1"/>
            </p:cNvPicPr>
            <p:nvPr/>
          </p:nvPicPr>
          <p:blipFill>
            <a:blip r:embed="rId6"/>
            <a:srcRect l="30536" t="22562" r="41786" b="68848"/>
            <a:stretch>
              <a:fillRect/>
            </a:stretch>
          </p:blipFill>
          <p:spPr bwMode="black">
            <a:xfrm>
              <a:off x="3276600" y="2709863"/>
              <a:ext cx="1600200" cy="492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" name="Line 38"/>
            <p:cNvSpPr>
              <a:spLocks noChangeShapeType="1"/>
            </p:cNvSpPr>
            <p:nvPr/>
          </p:nvSpPr>
          <p:spPr bwMode="black">
            <a:xfrm flipV="1">
              <a:off x="5029200" y="2525713"/>
              <a:ext cx="481013" cy="385762"/>
            </a:xfrm>
            <a:prstGeom prst="line">
              <a:avLst/>
            </a:prstGeom>
            <a:noFill/>
            <a:ln w="12700">
              <a:solidFill>
                <a:srgbClr val="B81100"/>
              </a:solidFill>
              <a:round/>
              <a:headEnd/>
              <a:tailEnd type="stealth" w="med" len="med"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black">
            <a:xfrm>
              <a:off x="5029200" y="2909888"/>
              <a:ext cx="430213" cy="319087"/>
            </a:xfrm>
            <a:prstGeom prst="line">
              <a:avLst/>
            </a:prstGeom>
            <a:noFill/>
            <a:ln w="12700">
              <a:solidFill>
                <a:srgbClr val="B81100"/>
              </a:solidFill>
              <a:round/>
              <a:headEnd/>
              <a:tailEnd type="stealth" w="med" len="med"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black">
            <a:xfrm flipV="1">
              <a:off x="6934200" y="2971800"/>
              <a:ext cx="685800" cy="242888"/>
            </a:xfrm>
            <a:prstGeom prst="line">
              <a:avLst/>
            </a:prstGeom>
            <a:noFill/>
            <a:ln w="12700">
              <a:solidFill>
                <a:srgbClr val="B81100"/>
              </a:solidFill>
              <a:round/>
              <a:headEnd/>
              <a:tailEnd type="stealth" w="med" len="med"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16" name="Picture 68" descr="box copy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 contrast="-24000"/>
            </a:blip>
            <a:srcRect/>
            <a:stretch>
              <a:fillRect/>
            </a:stretch>
          </p:blipFill>
          <p:spPr bwMode="auto">
            <a:xfrm>
              <a:off x="2590800" y="2514600"/>
              <a:ext cx="544513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69"/>
            <p:cNvSpPr>
              <a:spLocks noChangeShapeType="1"/>
            </p:cNvSpPr>
            <p:nvPr/>
          </p:nvSpPr>
          <p:spPr bwMode="black">
            <a:xfrm>
              <a:off x="6858000" y="2438400"/>
              <a:ext cx="762000" cy="304800"/>
            </a:xfrm>
            <a:prstGeom prst="line">
              <a:avLst/>
            </a:prstGeom>
            <a:noFill/>
            <a:ln w="12700">
              <a:solidFill>
                <a:srgbClr val="B81100"/>
              </a:solidFill>
              <a:round/>
              <a:headEnd/>
              <a:tailEnd type="stealth" w="med" len="med"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8" name="Rectangle 70"/>
            <p:cNvSpPr>
              <a:spLocks noChangeArrowheads="1"/>
            </p:cNvSpPr>
            <p:nvPr/>
          </p:nvSpPr>
          <p:spPr bwMode="auto">
            <a:xfrm>
              <a:off x="4806950" y="1692275"/>
              <a:ext cx="25082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algn="ctr" defTabSz="887413">
                <a:buClr>
                  <a:schemeClr val="accent2"/>
                </a:buClr>
                <a:buSzPct val="100000"/>
                <a:buFont typeface="Wingdings" pitchFamily="2" charset="2"/>
                <a:buNone/>
              </a:pPr>
              <a:r>
                <a:rPr lang="en-IE" sz="1400" b="1" i="0">
                  <a:solidFill>
                    <a:srgbClr val="6686AE"/>
                  </a:solidFill>
                </a:rPr>
                <a:t>Separate into physiological components</a:t>
              </a:r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19" name="Text Box 71"/>
            <p:cNvSpPr txBox="1">
              <a:spLocks noChangeArrowheads="1"/>
            </p:cNvSpPr>
            <p:nvPr/>
          </p:nvSpPr>
          <p:spPr bwMode="black">
            <a:xfrm>
              <a:off x="304800" y="1768475"/>
              <a:ext cx="3962400" cy="212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87413">
                <a:spcBef>
                  <a:spcPct val="50000"/>
                </a:spcBef>
                <a:buClr>
                  <a:schemeClr val="accent2"/>
                </a:buClr>
                <a:buSzPct val="100000"/>
                <a:buFont typeface="Wingdings" pitchFamily="2" charset="2"/>
                <a:buNone/>
              </a:pPr>
              <a:r>
                <a:rPr lang="en-IE" sz="1400" b="1" i="0">
                  <a:solidFill>
                    <a:srgbClr val="6686AE"/>
                  </a:solidFill>
                </a:rPr>
                <a:t>Motion signal formation and digitisation</a:t>
              </a:r>
              <a:endParaRPr lang="en-US" sz="1400" b="1" i="0">
                <a:solidFill>
                  <a:srgbClr val="6686AE"/>
                </a:solidFill>
              </a:endParaRPr>
            </a:p>
          </p:txBody>
        </p:sp>
        <p:sp>
          <p:nvSpPr>
            <p:cNvPr id="20" name="Text Box 72"/>
            <p:cNvSpPr txBox="1">
              <a:spLocks noChangeArrowheads="1"/>
            </p:cNvSpPr>
            <p:nvPr/>
          </p:nvSpPr>
          <p:spPr bwMode="black">
            <a:xfrm>
              <a:off x="7543800" y="1752600"/>
              <a:ext cx="1524000" cy="425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87413">
                <a:spcBef>
                  <a:spcPct val="50000"/>
                </a:spcBef>
                <a:buClr>
                  <a:schemeClr val="accent2"/>
                </a:buClr>
                <a:buSzPct val="100000"/>
                <a:buFont typeface="Wingdings" pitchFamily="2" charset="2"/>
                <a:buNone/>
              </a:pPr>
              <a:r>
                <a:rPr lang="en-IE" sz="1400" b="1" i="0">
                  <a:solidFill>
                    <a:srgbClr val="6686AE"/>
                  </a:solidFill>
                </a:rPr>
                <a:t>Core signal </a:t>
              </a:r>
              <a:br>
                <a:rPr lang="en-IE" sz="1400" b="1" i="0">
                  <a:solidFill>
                    <a:srgbClr val="6686AE"/>
                  </a:solidFill>
                </a:rPr>
              </a:br>
              <a:r>
                <a:rPr lang="en-IE" sz="1400" b="1" i="0">
                  <a:solidFill>
                    <a:srgbClr val="6686AE"/>
                  </a:solidFill>
                </a:rPr>
                <a:t>processing</a:t>
              </a:r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5638800" y="2514600"/>
              <a:ext cx="1295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algn="ctr"/>
              <a:r>
                <a:rPr lang="en-US" sz="1200" b="1" i="0">
                  <a:solidFill>
                    <a:srgbClr val="B81100"/>
                  </a:solidFill>
                </a:rPr>
                <a:t>Respiration</a:t>
              </a:r>
            </a:p>
          </p:txBody>
        </p:sp>
        <p:sp>
          <p:nvSpPr>
            <p:cNvPr id="22" name="Rectangle 41"/>
            <p:cNvSpPr>
              <a:spLocks noChangeArrowheads="1"/>
            </p:cNvSpPr>
            <p:nvPr/>
          </p:nvSpPr>
          <p:spPr bwMode="black">
            <a:xfrm>
              <a:off x="7696200" y="2362200"/>
              <a:ext cx="1192213" cy="838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7413">
                <a:buClr>
                  <a:schemeClr val="accent2"/>
                </a:buClr>
                <a:buSzPct val="100000"/>
                <a:buFont typeface="Wingdings" pitchFamily="2" charset="2"/>
                <a:buNone/>
              </a:pPr>
              <a:r>
                <a:rPr lang="en-IE" sz="1400" b="1" i="0">
                  <a:solidFill>
                    <a:schemeClr val="folHlink"/>
                  </a:solidFill>
                </a:rPr>
                <a:t>Attribute Extraction/ Pattern Recognition</a:t>
              </a:r>
              <a:endParaRPr lang="en-US" sz="1000" b="1" i="0">
                <a:solidFill>
                  <a:schemeClr val="folHlink"/>
                </a:solidFill>
              </a:endParaRPr>
            </a:p>
          </p:txBody>
        </p:sp>
        <p:sp>
          <p:nvSpPr>
            <p:cNvPr id="23" name="Line 126"/>
            <p:cNvSpPr>
              <a:spLocks noChangeShapeType="1"/>
            </p:cNvSpPr>
            <p:nvPr/>
          </p:nvSpPr>
          <p:spPr bwMode="auto">
            <a:xfrm>
              <a:off x="1219200" y="1600200"/>
              <a:ext cx="6858000" cy="0"/>
            </a:xfrm>
            <a:prstGeom prst="line">
              <a:avLst/>
            </a:prstGeom>
            <a:noFill/>
            <a:ln w="19050">
              <a:solidFill>
                <a:srgbClr val="6686AE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557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of Movement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9" y="1388214"/>
            <a:ext cx="5919416" cy="44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 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38" y="1091821"/>
            <a:ext cx="9314242" cy="498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 on Sleep/Wake Staging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971351"/>
            <a:ext cx="8020192" cy="33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633"/>
            <a:ext cx="5445457" cy="21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09" y="1057966"/>
            <a:ext cx="3557312" cy="151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66281" y="3862316"/>
            <a:ext cx="1282889" cy="259308"/>
          </a:xfrm>
          <a:prstGeom prst="rect">
            <a:avLst/>
          </a:prstGeom>
          <a:solidFill>
            <a:srgbClr val="FFFFFF">
              <a:shade val="85000"/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9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Hypnograms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73" y="1514901"/>
            <a:ext cx="6757797" cy="401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125" y="42103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 smtClean="0">
                <a:solidFill>
                  <a:srgbClr val="4A4A4A"/>
                </a:solidFill>
              </a:rPr>
              <a:t>EEG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01" y="1951631"/>
            <a:ext cx="1147848" cy="5322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 smtClean="0">
                <a:solidFill>
                  <a:srgbClr val="4A4A4A"/>
                </a:solidFill>
              </a:rPr>
              <a:t>Non-contact sensor</a:t>
            </a:r>
          </a:p>
        </p:txBody>
      </p:sp>
    </p:spTree>
    <p:extLst>
      <p:ext uri="{BB962C8B-B14F-4D97-AF65-F5344CB8AC3E}">
        <p14:creationId xmlns:p14="http://schemas.microsoft.com/office/powerpoint/2010/main" val="26140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Results on Sleep Wake Staging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45" y="2703536"/>
            <a:ext cx="3914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45" y="949799"/>
            <a:ext cx="4029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639" y="640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 smtClean="0">
                <a:solidFill>
                  <a:srgbClr val="4A4A4A"/>
                </a:solidFill>
              </a:rPr>
              <a:t>Zaffaroni et al., European Sleep Research Society Annual Meeting, 2014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5" y="1006949"/>
            <a:ext cx="39243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0" y="2775187"/>
            <a:ext cx="38004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85265" y="1910687"/>
            <a:ext cx="897625" cy="86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ResMed</a:t>
            </a:r>
            <a:r>
              <a:rPr lang="en-US" dirty="0" smtClean="0"/>
              <a:t> S+ Product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" y="916320"/>
            <a:ext cx="7594979" cy="31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61" y="3916906"/>
            <a:ext cx="3335441" cy="288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360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Frequency Biomotion Sensing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8" y="1050878"/>
            <a:ext cx="8793166" cy="49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are </a:t>
            </a:r>
            <a:r>
              <a:rPr lang="en-AU" dirty="0" err="1" smtClean="0"/>
              <a:t>ResMed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62742" y="897147"/>
            <a:ext cx="8805234" cy="5331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Global company head quartered in San Diego, which provides therapy for sleep disordered breathing and other respiratory disorders primarily using non-invasive ventilation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Approximately 4000 people worldwide, $1.7B annual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25-year old company, founded in Sydney, Australia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High emphasis on best-in-class products and the clinical research underpinning those products</a:t>
            </a:r>
          </a:p>
        </p:txBody>
      </p:sp>
    </p:spTree>
    <p:extLst>
      <p:ext uri="{BB962C8B-B14F-4D97-AF65-F5344CB8AC3E}">
        <p14:creationId xmlns:p14="http://schemas.microsoft.com/office/powerpoint/2010/main" val="21969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Parameters: Detection of SDB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2" y="766633"/>
            <a:ext cx="7715350" cy="48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Parameters: Detection of SDB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9" y="766633"/>
            <a:ext cx="46577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08" y="1166458"/>
            <a:ext cx="46005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03" y="5082458"/>
            <a:ext cx="5581934" cy="17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Parameters: Respiration Rate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9" y="1045974"/>
            <a:ext cx="54768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9" y="4908101"/>
            <a:ext cx="2984524" cy="15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Parameters: Respiration Rate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9" y="4908101"/>
            <a:ext cx="2984524" cy="15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3" y="1083433"/>
            <a:ext cx="52863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722" y="117712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44"/>
              </a:spcBef>
            </a:pPr>
            <a:r>
              <a:rPr lang="en-AU" altLang="en-US" sz="2000" dirty="0" smtClean="0">
                <a:solidFill>
                  <a:srgbClr val="1C1C1C"/>
                </a:solidFill>
                <a:ea typeface="ＭＳ Ｐゴシック" pitchFamily="34" charset="-128"/>
              </a:rPr>
              <a:t>Ways to improve accuracy</a:t>
            </a:r>
            <a:r>
              <a:rPr lang="en-AU" altLang="en-US" sz="2000" dirty="0" smtClean="0">
                <a:solidFill>
                  <a:srgbClr val="1C1C1C"/>
                </a:solidFill>
                <a:ea typeface="ＭＳ Ｐゴシック" pitchFamily="34" charset="-128"/>
              </a:rPr>
              <a:t>?</a:t>
            </a:r>
          </a:p>
          <a:p>
            <a:pPr>
              <a:spcBef>
                <a:spcPts val="844"/>
              </a:spcBef>
            </a:pPr>
            <a:r>
              <a:rPr lang="en-AU" altLang="en-US" sz="2000" dirty="0" smtClean="0">
                <a:solidFill>
                  <a:srgbClr val="1C1C1C"/>
                </a:solidFill>
                <a:ea typeface="ＭＳ Ｐゴシック" pitchFamily="34" charset="-128"/>
              </a:rPr>
              <a:t>Sleep-onset latency estimation?</a:t>
            </a:r>
            <a:endParaRPr lang="en-AU" altLang="en-US" sz="2000" dirty="0" smtClean="0">
              <a:solidFill>
                <a:srgbClr val="1C1C1C"/>
              </a:solidFill>
              <a:ea typeface="ＭＳ Ｐゴシック" pitchFamily="34" charset="-128"/>
            </a:endParaRPr>
          </a:p>
          <a:p>
            <a:pPr>
              <a:spcBef>
                <a:spcPts val="844"/>
              </a:spcBef>
            </a:pPr>
            <a:r>
              <a:rPr lang="en-AU" altLang="en-US" sz="2000" dirty="0" smtClean="0">
                <a:solidFill>
                  <a:srgbClr val="1C1C1C"/>
                </a:solidFill>
                <a:ea typeface="ＭＳ Ｐゴシック" pitchFamily="34" charset="-128"/>
              </a:rPr>
              <a:t>Validation across different population groups (severe insomniacs, heart failure, chronic back pain)</a:t>
            </a:r>
          </a:p>
          <a:p>
            <a:pPr>
              <a:spcBef>
                <a:spcPts val="844"/>
              </a:spcBef>
            </a:pPr>
            <a:r>
              <a:rPr lang="en-AU" altLang="en-US" sz="2000" dirty="0" smtClean="0">
                <a:solidFill>
                  <a:srgbClr val="1C1C1C"/>
                </a:solidFill>
                <a:ea typeface="ＭＳ Ｐゴシック" pitchFamily="34" charset="-128"/>
              </a:rPr>
              <a:t>Validate if pharmacological effects  on sleep EEG are seen in movement/respiration sleep </a:t>
            </a:r>
            <a:r>
              <a:rPr lang="en-AU" altLang="en-US" sz="2000" dirty="0" smtClean="0">
                <a:solidFill>
                  <a:srgbClr val="1C1C1C"/>
                </a:solidFill>
                <a:ea typeface="ＭＳ Ｐゴシック" pitchFamily="34" charset="-128"/>
              </a:rPr>
              <a:t>measurements</a:t>
            </a:r>
          </a:p>
          <a:p>
            <a:pPr>
              <a:spcBef>
                <a:spcPts val="844"/>
              </a:spcBef>
            </a:pPr>
            <a:r>
              <a:rPr lang="en-AU" altLang="en-US" sz="2000" dirty="0" smtClean="0">
                <a:solidFill>
                  <a:srgbClr val="1C1C1C"/>
                </a:solidFill>
                <a:ea typeface="ＭＳ Ｐゴシック" pitchFamily="34" charset="-128"/>
              </a:rPr>
              <a:t>What can we learn about population sleep characteristics?</a:t>
            </a:r>
          </a:p>
          <a:p>
            <a:pPr>
              <a:spcBef>
                <a:spcPts val="844"/>
              </a:spcBef>
            </a:pPr>
            <a:r>
              <a:rPr lang="en-AU" altLang="en-US" sz="2000" dirty="0" smtClean="0">
                <a:solidFill>
                  <a:srgbClr val="1C1C1C"/>
                </a:solidFill>
                <a:ea typeface="ＭＳ Ｐゴシック" pitchFamily="34" charset="-128"/>
              </a:rPr>
              <a:t>Can this technology help in tracking patients with chronic diseases?</a:t>
            </a:r>
            <a:endParaRPr lang="en-AU" altLang="en-US" sz="2000" dirty="0" smtClean="0">
              <a:solidFill>
                <a:srgbClr val="1C1C1C"/>
              </a:solidFill>
              <a:ea typeface="ＭＳ Ｐゴシック" pitchFamily="34" charset="-128"/>
            </a:endParaRPr>
          </a:p>
          <a:p>
            <a:pPr>
              <a:spcBef>
                <a:spcPts val="844"/>
              </a:spcBef>
            </a:pPr>
            <a:endParaRPr lang="en-AU" altLang="en-US" sz="2000" dirty="0" smtClean="0">
              <a:solidFill>
                <a:srgbClr val="1C1C1C"/>
              </a:solidFill>
              <a:ea typeface="ＭＳ Ｐゴシック" pitchFamily="34" charset="-128"/>
            </a:endParaRPr>
          </a:p>
          <a:p>
            <a:endParaRPr lang="en-AU" altLang="en-US" sz="2000" dirty="0" smtClean="0">
              <a:solidFill>
                <a:srgbClr val="1C1C1C"/>
              </a:solidFill>
              <a:ea typeface="ＭＳ Ｐゴシック" pitchFamily="34" charset="-128"/>
            </a:endParaRPr>
          </a:p>
          <a:p>
            <a:endParaRPr lang="en-AU" altLang="en-US" sz="2000" dirty="0">
              <a:solidFill>
                <a:srgbClr val="1C1C1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95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17" y="889074"/>
            <a:ext cx="5528488" cy="16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8" y="2876944"/>
            <a:ext cx="6728559" cy="22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856"/>
            <a:ext cx="411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29" y="4572016"/>
            <a:ext cx="4716936" cy="210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Sleep Disordered Breathing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889612" y="5208411"/>
            <a:ext cx="818866" cy="428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5" y="871538"/>
            <a:ext cx="6469039" cy="57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2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Sleep Disordered Breathing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338" name="Picture 2" descr="https://www.respshop.com/blog/wp-content/uploads/2013/04/slide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62" y="3221736"/>
            <a:ext cx="3606225" cy="345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89612" y="5208411"/>
            <a:ext cx="818866" cy="428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3" y="913192"/>
            <a:ext cx="5467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www.brodnermd.com/images/happy%20cpap%20couple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" y="4277436"/>
            <a:ext cx="3333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 about SDB?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C:\Users\conorhe\Downloads\journal.pmed.1000132.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1262613"/>
            <a:ext cx="4749421" cy="37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2954" y="5239266"/>
            <a:ext cx="4662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Sleep-Disordered Breathing and Mortality: A Prospective Cohort </a:t>
            </a:r>
            <a:r>
              <a:rPr lang="en-US" dirty="0" smtClean="0"/>
              <a:t>Study, Punjabi et al., 2009, PLOS Medicine</a:t>
            </a:r>
            <a:endParaRPr lang="en-US" dirty="0"/>
          </a:p>
        </p:txBody>
      </p:sp>
      <p:pic>
        <p:nvPicPr>
          <p:cNvPr id="1028" name="Picture 4" descr="http://d1vzuwdl7rxiz0.cloudfront.net/content/ehj/25/9/728/F1.mediu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67" y="1262613"/>
            <a:ext cx="4427133" cy="29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70144" y="52288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Benefits of obstructive sleep </a:t>
            </a:r>
            <a:r>
              <a:rPr lang="en-US" dirty="0" err="1"/>
              <a:t>apnoea</a:t>
            </a:r>
            <a:r>
              <a:rPr lang="en-US" dirty="0"/>
              <a:t> treatment in coronary artery disease: a long-term follow-up </a:t>
            </a:r>
            <a:r>
              <a:rPr lang="en-US" dirty="0" smtClean="0"/>
              <a:t>study, </a:t>
            </a:r>
            <a:r>
              <a:rPr lang="en-US" dirty="0" err="1" smtClean="0"/>
              <a:t>Milleron</a:t>
            </a:r>
            <a:r>
              <a:rPr lang="en-US" dirty="0" smtClean="0"/>
              <a:t> et al., </a:t>
            </a:r>
            <a:r>
              <a:rPr lang="en-US" dirty="0" err="1" smtClean="0"/>
              <a:t>Eur</a:t>
            </a:r>
            <a:r>
              <a:rPr lang="en-US" dirty="0" smtClean="0"/>
              <a:t> Heart J.,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Sleep Measurement: Polysomnogram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941696"/>
            <a:ext cx="5194110" cy="51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4513" y="9826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b="1" u="sng" dirty="0" smtClean="0">
                <a:solidFill>
                  <a:srgbClr val="4A4A4A"/>
                </a:solidFill>
              </a:rPr>
              <a:t>Polysomnogram</a:t>
            </a:r>
          </a:p>
          <a:p>
            <a:endParaRPr lang="en-US" sz="2400" dirty="0">
              <a:solidFill>
                <a:srgbClr val="4A4A4A"/>
              </a:solidFill>
            </a:endParaRPr>
          </a:p>
          <a:p>
            <a:r>
              <a:rPr lang="en-US" sz="2400" dirty="0" smtClean="0">
                <a:solidFill>
                  <a:srgbClr val="4A4A4A"/>
                </a:solidFill>
              </a:rPr>
              <a:t>Nasal airflow </a:t>
            </a:r>
          </a:p>
          <a:p>
            <a:r>
              <a:rPr lang="en-US" sz="2400" dirty="0" smtClean="0">
                <a:solidFill>
                  <a:srgbClr val="4A4A4A"/>
                </a:solidFill>
              </a:rPr>
              <a:t>Chest effort</a:t>
            </a:r>
          </a:p>
          <a:p>
            <a:r>
              <a:rPr lang="en-US" sz="2400" dirty="0" smtClean="0">
                <a:solidFill>
                  <a:srgbClr val="4A4A4A"/>
                </a:solidFill>
              </a:rPr>
              <a:t>Abdominal effort</a:t>
            </a:r>
          </a:p>
          <a:p>
            <a:r>
              <a:rPr lang="en-US" sz="2400" dirty="0" smtClean="0">
                <a:solidFill>
                  <a:srgbClr val="4A4A4A"/>
                </a:solidFill>
              </a:rPr>
              <a:t>Oximetry</a:t>
            </a:r>
          </a:p>
          <a:p>
            <a:r>
              <a:rPr lang="en-US" sz="2400" dirty="0" smtClean="0">
                <a:solidFill>
                  <a:srgbClr val="4A4A4A"/>
                </a:solidFill>
              </a:rPr>
              <a:t>EMG (legs and chin)</a:t>
            </a:r>
          </a:p>
          <a:p>
            <a:r>
              <a:rPr lang="en-US" sz="2400" dirty="0" smtClean="0">
                <a:solidFill>
                  <a:srgbClr val="4A4A4A"/>
                </a:solidFill>
              </a:rPr>
              <a:t>EOG</a:t>
            </a:r>
          </a:p>
          <a:p>
            <a:r>
              <a:rPr lang="en-US" sz="2400" dirty="0">
                <a:solidFill>
                  <a:srgbClr val="4A4A4A"/>
                </a:solidFill>
              </a:rPr>
              <a:t>EEG </a:t>
            </a:r>
            <a:r>
              <a:rPr lang="en-US" sz="2400" dirty="0" smtClean="0">
                <a:solidFill>
                  <a:srgbClr val="4A4A4A"/>
                </a:solidFill>
              </a:rPr>
              <a:t>(</a:t>
            </a:r>
            <a:r>
              <a:rPr lang="en-US" sz="2400" dirty="0">
                <a:solidFill>
                  <a:srgbClr val="4A4A4A"/>
                </a:solidFill>
              </a:rPr>
              <a:t>F4/M1, C4/M1, O2/M1</a:t>
            </a:r>
            <a:r>
              <a:rPr lang="en-US" sz="2400" dirty="0" smtClean="0">
                <a:solidFill>
                  <a:srgbClr val="4A4A4A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4A4A4A"/>
                </a:solidFill>
              </a:rPr>
              <a:t>ECG</a:t>
            </a:r>
          </a:p>
        </p:txBody>
      </p:sp>
    </p:spTree>
    <p:extLst>
      <p:ext uri="{BB962C8B-B14F-4D97-AF65-F5344CB8AC3E}">
        <p14:creationId xmlns:p14="http://schemas.microsoft.com/office/powerpoint/2010/main" val="38344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Sleep Measurement: Polysomnogram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268" name="Picture 4" descr="Brain wave patterns during sle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6" y="1467155"/>
            <a:ext cx="4968693" cy="45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37328"/>
              </p:ext>
            </p:extLst>
          </p:nvPr>
        </p:nvGraphicFramePr>
        <p:xfrm>
          <a:off x="5782102" y="1429224"/>
          <a:ext cx="26522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52"/>
                <a:gridCol w="14466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7.5-12.5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4-7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0.5-4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9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Sleep Measurement: Polysomnogram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A97D9F-E182-074F-BFE2-280096FB237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290" name="Picture 2" descr="http://upload.wikimedia.org/wikipedia/commons/thumb/b/b7/HYPNOGRAM_created_by_Natasha_k.jpg/800px-HYPNOGRAM_created_by_Natasha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1" y="2016658"/>
            <a:ext cx="6574572" cy="48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376" y="1161441"/>
            <a:ext cx="8229600" cy="7848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4A4A4A"/>
                </a:solidFill>
              </a:rPr>
              <a:t>Gold standard sleep staging done by trained technician, reviewing </a:t>
            </a:r>
          </a:p>
          <a:p>
            <a:pPr algn="just"/>
            <a:r>
              <a:rPr lang="en-US" dirty="0">
                <a:solidFill>
                  <a:srgbClr val="4A4A4A"/>
                </a:solidFill>
              </a:rPr>
              <a:t>multiple EEG channels, and applying rules first formulated by </a:t>
            </a:r>
            <a:r>
              <a:rPr lang="en-US" dirty="0" err="1">
                <a:solidFill>
                  <a:srgbClr val="4A4A4A"/>
                </a:solidFill>
              </a:rPr>
              <a:t>Rechtshaffen</a:t>
            </a:r>
            <a:r>
              <a:rPr lang="en-US" dirty="0">
                <a:solidFill>
                  <a:srgbClr val="4A4A4A"/>
                </a:solidFill>
              </a:rPr>
              <a:t> and Kales in </a:t>
            </a:r>
            <a:r>
              <a:rPr lang="en-US" dirty="0" smtClean="0">
                <a:solidFill>
                  <a:srgbClr val="4A4A4A"/>
                </a:solidFill>
              </a:rPr>
              <a:t>1968 =&gt; AASM scoring manuals  (2007)</a:t>
            </a:r>
            <a:endParaRPr lang="en-US" dirty="0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MD">
  <a:themeElements>
    <a:clrScheme name="Custom 9">
      <a:dk1>
        <a:srgbClr val="5D5D5D"/>
      </a:dk1>
      <a:lt1>
        <a:sysClr val="window" lastClr="FFFFFF"/>
      </a:lt1>
      <a:dk2>
        <a:srgbClr val="000000"/>
      </a:dk2>
      <a:lt2>
        <a:srgbClr val="FFFFFF"/>
      </a:lt2>
      <a:accent1>
        <a:srgbClr val="EC4134"/>
      </a:accent1>
      <a:accent2>
        <a:srgbClr val="0099CD"/>
      </a:accent2>
      <a:accent3>
        <a:srgbClr val="5D5D5D"/>
      </a:accent3>
      <a:accent4>
        <a:srgbClr val="222222"/>
      </a:accent4>
      <a:accent5>
        <a:srgbClr val="EFEFEF"/>
      </a:accent5>
      <a:accent6>
        <a:srgbClr val="BD2349"/>
      </a:accent6>
      <a:hlink>
        <a:srgbClr val="0099CD"/>
      </a:hlink>
      <a:folHlink>
        <a:srgbClr val="0A6F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>
          <a:defRPr dirty="0" smtClean="0">
            <a:solidFill>
              <a:srgbClr val="4A4A4A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2525a203-254c-4dfe-bc96-441a08649014">PPT's</Top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320A998DF4445B662854752A54FCE" ma:contentTypeVersion="1" ma:contentTypeDescription="Create a new document." ma:contentTypeScope="" ma:versionID="a7d500a3adc8ed22445fdc42f56a5a66">
  <xsd:schema xmlns:xsd="http://www.w3.org/2001/XMLSchema" xmlns:xs="http://www.w3.org/2001/XMLSchema" xmlns:p="http://schemas.microsoft.com/office/2006/metadata/properties" xmlns:ns2="2525a203-254c-4dfe-bc96-441a08649014" targetNamespace="http://schemas.microsoft.com/office/2006/metadata/properties" ma:root="true" ma:fieldsID="cd4c9a605c503e263dd2bb89c92d9756" ns2:_="">
    <xsd:import namespace="2525a203-254c-4dfe-bc96-441a08649014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5a203-254c-4dfe-bc96-441a08649014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restriction base="dms:Choice">
          <xsd:enumeration value="Employee Brand Toolkit"/>
          <xsd:enumeration value="Corporate Word Template"/>
          <xsd:enumeration value="PPT's"/>
          <xsd:enumeration value="Email Signature"/>
          <xsd:enumeration value="Logo'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FAB25-9510-40D2-B092-DB8142D1D45C}">
  <ds:schemaRefs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525a203-254c-4dfe-bc96-441a0864901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919AD9F-FCEC-4290-BF96-2220C522E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4F7761-32C9-41B0-BC1A-B55939A05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25a203-254c-4dfe-bc96-441a086490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RMD</Template>
  <TotalTime>3000</TotalTime>
  <Words>569</Words>
  <Application>Microsoft Office PowerPoint</Application>
  <PresentationFormat>On-screen Show (4:3)</PresentationFormat>
  <Paragraphs>168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RMD</vt:lpstr>
      <vt:lpstr>CorelDRAW</vt:lpstr>
      <vt:lpstr>New approaches to sleep monitoring</vt:lpstr>
      <vt:lpstr>Overview</vt:lpstr>
      <vt:lpstr>Who are ResMed?</vt:lpstr>
      <vt:lpstr>Sleep Disordered Breathing </vt:lpstr>
      <vt:lpstr>Sleep Disordered Breathing </vt:lpstr>
      <vt:lpstr>Why should we care about SDB?</vt:lpstr>
      <vt:lpstr>Classical Sleep Measurement: Polysomnogram</vt:lpstr>
      <vt:lpstr>Classical Sleep Measurement: Polysomnogram</vt:lpstr>
      <vt:lpstr>Classical Sleep Measurement: Polysomnogram</vt:lpstr>
      <vt:lpstr>Classical Sleep Measurement: Polysomnogram</vt:lpstr>
      <vt:lpstr>Single Channel EEG Measurements</vt:lpstr>
      <vt:lpstr>Consumer single channel EEG device</vt:lpstr>
      <vt:lpstr>Actigraphy approaches to sleep measurement</vt:lpstr>
      <vt:lpstr>Accuracy of Actigraphy</vt:lpstr>
      <vt:lpstr>Radio Frequency Biomotion Sensing</vt:lpstr>
      <vt:lpstr>Zone of Sensing: “Range Gated”</vt:lpstr>
      <vt:lpstr>Technical Characteristics</vt:lpstr>
      <vt:lpstr>Radio Frequency Biomotion Sensing</vt:lpstr>
      <vt:lpstr>Radio Frequency Biomotion Sensing</vt:lpstr>
      <vt:lpstr>Radio Frequency Biomotion Sensing</vt:lpstr>
      <vt:lpstr>Radio Frequency Biomotion Sensing</vt:lpstr>
      <vt:lpstr>Signal Processing</vt:lpstr>
      <vt:lpstr>Detection of Movement</vt:lpstr>
      <vt:lpstr>Signal Processing Steps</vt:lpstr>
      <vt:lpstr>Initial Results on Sleep/Wake Staging</vt:lpstr>
      <vt:lpstr>Hypnograms</vt:lpstr>
      <vt:lpstr>Latest Results on Sleep Wake Staging</vt:lpstr>
      <vt:lpstr>ResMed S+ Product</vt:lpstr>
      <vt:lpstr>Radio Frequency Biomotion Sensing</vt:lpstr>
      <vt:lpstr>Respiratory Parameters: Detection of SDB</vt:lpstr>
      <vt:lpstr>Respiratory Parameters: Detection of SDB</vt:lpstr>
      <vt:lpstr>Respiratory Parameters: Respiration Rate</vt:lpstr>
      <vt:lpstr>Respiratory Parameters: Respiration Rate</vt:lpstr>
      <vt:lpstr>Open Questions</vt:lpstr>
      <vt:lpstr>Publications</vt:lpstr>
    </vt:vector>
  </TitlesOfParts>
  <Company>ResMed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Projected Acquisition Impact</dc:title>
  <dc:creator>Carl Runde</dc:creator>
  <cp:lastModifiedBy>Conor Heneghan</cp:lastModifiedBy>
  <cp:revision>43</cp:revision>
  <dcterms:created xsi:type="dcterms:W3CDTF">2014-07-14T05:04:39Z</dcterms:created>
  <dcterms:modified xsi:type="dcterms:W3CDTF">2014-11-13T18:43:10Z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0x0101008DB320A998DF4445B662854752A54FCE</vt:lpwstr>
  </property>
</Properties>
</file>